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68" r:id="rId3"/>
    <p:sldId id="269" r:id="rId4"/>
    <p:sldId id="259" r:id="rId5"/>
    <p:sldId id="276" r:id="rId6"/>
    <p:sldId id="275" r:id="rId7"/>
    <p:sldId id="279" r:id="rId8"/>
    <p:sldId id="282" r:id="rId9"/>
    <p:sldId id="285" r:id="rId10"/>
    <p:sldId id="292" r:id="rId11"/>
    <p:sldId id="262" r:id="rId12"/>
    <p:sldId id="294" r:id="rId13"/>
    <p:sldId id="288" r:id="rId14"/>
    <p:sldId id="257" r:id="rId15"/>
    <p:sldId id="272" r:id="rId16"/>
    <p:sldId id="278" r:id="rId17"/>
    <p:sldId id="274" r:id="rId18"/>
    <p:sldId id="295" r:id="rId19"/>
    <p:sldId id="286" r:id="rId20"/>
    <p:sldId id="261" r:id="rId21"/>
    <p:sldId id="280" r:id="rId22"/>
    <p:sldId id="298" r:id="rId23"/>
    <p:sldId id="281" r:id="rId24"/>
    <p:sldId id="284" r:id="rId25"/>
    <p:sldId id="287" r:id="rId26"/>
    <p:sldId id="299" r:id="rId27"/>
    <p:sldId id="300" r:id="rId28"/>
    <p:sldId id="277" r:id="rId29"/>
    <p:sldId id="265" r:id="rId30"/>
    <p:sldId id="291" r:id="rId31"/>
    <p:sldId id="302" r:id="rId32"/>
    <p:sldId id="301" r:id="rId33"/>
    <p:sldId id="290" r:id="rId34"/>
    <p:sldId id="303" r:id="rId35"/>
  </p:sldIdLst>
  <p:sldSz cx="12192000" cy="6858000"/>
  <p:notesSz cx="6858000" cy="2238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nevieve Weseman" initials="GW" lastIdx="14" clrIdx="0">
    <p:extLst>
      <p:ext uri="{19B8F6BF-5375-455C-9EA6-DF929625EA0E}">
        <p15:presenceInfo xmlns:p15="http://schemas.microsoft.com/office/powerpoint/2012/main" userId="S::wesemg@lchdmo.org::4e830bf6-7b67-494b-ba07-0158892e7b43" providerId="AD"/>
      </p:ext>
    </p:extLst>
  </p:cmAuthor>
  <p:cmAuthor id="2" name="Guest User" initials="GU" lastIdx="8" clrIdx="1">
    <p:extLst>
      <p:ext uri="{19B8F6BF-5375-455C-9EA6-DF929625EA0E}">
        <p15:presenceInfo xmlns:p15="http://schemas.microsoft.com/office/powerpoint/2012/main" userId="S::urn:spo:anon#779ccb4ca282f303e141c9ae27f83d8f6c301b505abe4612a9411f889ceb9d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232" autoAdjust="0"/>
  </p:normalViewPr>
  <p:slideViewPr>
    <p:cSldViewPr snapToGrid="0">
      <p:cViewPr varScale="1">
        <p:scale>
          <a:sx n="44" d="100"/>
          <a:sy n="44" d="100"/>
        </p:scale>
        <p:origin x="186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LCHDSERVER\Files\Public\Data%20Folder\Opioid%20Summit%20Data\Lincoln%20County%20Info%20Info%20Request%20MDH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CHDSERVER\Files\Public\Data%20Folder\Opioid%20Summit%20Data\Lincoln%20County%20Info%20Info%20Request%20MDH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LCHDSERVER\Files\Public\Data%20Folder\Opioid%20Summit%20Data\Lincoln%20County%20Info%20Info%20Request%20MDH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LCHDSERVER\Files\Public\Data%20Folder\Opioid%20Summit%20Data\Lincoln%20County%20Info%20Info%20Request%20MDHS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LCHDSERVER\Files\Public\Data%20Folder\Opioid%20Summit%20Data\Lincoln%20County%20Info%20Info%20Request%20MDHS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LCHDSERVER\Files\Public\Data%20Folder\Opioid%20Summit%20Data\Lincoln%20County%20Info%20Info%20Request%20MDHS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LCHDSERVER\Files\Public\Data%20Folder\Opioid%20Summit%20Data\Lincoln%20County%20Info%20Info%20Request%20MDHS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solidFill>
                <a:latin typeface="+mn-lt"/>
                <a:ea typeface="+mn-ea"/>
                <a:cs typeface="+mn-cs"/>
              </a:defRPr>
            </a:pPr>
            <a:r>
              <a:rPr lang="en-US" sz="2800">
                <a:solidFill>
                  <a:schemeClr val="tx1"/>
                </a:solidFill>
              </a:rPr>
              <a:t>Rate of Lincoln County Resident Heroin Misuse ER Visits per 100,000, 2013-2017</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0"/>
          <c:order val="0"/>
          <c:tx>
            <c:strRef>
              <c:f>'Heroin Misuse ER'!$B$2</c:f>
              <c:strCache>
                <c:ptCount val="1"/>
                <c:pt idx="0">
                  <c:v>Lincoln County</c:v>
                </c:pt>
              </c:strCache>
            </c:strRef>
          </c:tx>
          <c:spPr>
            <a:pattFill prst="pct90">
              <a:fgClr>
                <a:schemeClr val="accent1"/>
              </a:fgClr>
              <a:bgClr>
                <a:schemeClr val="bg1"/>
              </a:bgClr>
            </a:pattFill>
            <a:ln w="12700">
              <a:solidFill>
                <a:srgbClr val="595959"/>
              </a:solidFill>
            </a:ln>
            <a:effectLst/>
          </c:spPr>
          <c:cat>
            <c:numRef>
              <c:f>'Heroin Misuse ER'!$A$3:$A$7</c:f>
              <c:numCache>
                <c:formatCode>General</c:formatCode>
                <c:ptCount val="5"/>
                <c:pt idx="0">
                  <c:v>2013</c:v>
                </c:pt>
                <c:pt idx="1">
                  <c:v>2014</c:v>
                </c:pt>
                <c:pt idx="2">
                  <c:v>2015</c:v>
                </c:pt>
                <c:pt idx="3">
                  <c:v>2016</c:v>
                </c:pt>
                <c:pt idx="4">
                  <c:v>2017</c:v>
                </c:pt>
              </c:numCache>
            </c:numRef>
          </c:cat>
          <c:val>
            <c:numRef>
              <c:f>'Heroin Misuse ER'!$B$3:$B$7</c:f>
              <c:numCache>
                <c:formatCode>0</c:formatCode>
                <c:ptCount val="5"/>
                <c:pt idx="0">
                  <c:v>18.600000000000001</c:v>
                </c:pt>
                <c:pt idx="1">
                  <c:v>29.5</c:v>
                </c:pt>
                <c:pt idx="2">
                  <c:v>36.565745209887403</c:v>
                </c:pt>
                <c:pt idx="3">
                  <c:v>36.187960265619601</c:v>
                </c:pt>
                <c:pt idx="4">
                  <c:v>40.937650178879693</c:v>
                </c:pt>
              </c:numCache>
            </c:numRef>
          </c:val>
          <c:extLst>
            <c:ext xmlns:c16="http://schemas.microsoft.com/office/drawing/2014/chart" uri="{C3380CC4-5D6E-409C-BE32-E72D297353CC}">
              <c16:uniqueId val="{00000000-079E-4F21-A11C-939DCB13D5ED}"/>
            </c:ext>
          </c:extLst>
        </c:ser>
        <c:dLbls>
          <c:showLegendKey val="0"/>
          <c:showVal val="0"/>
          <c:showCatName val="0"/>
          <c:showSerName val="0"/>
          <c:showPercent val="0"/>
          <c:showBubbleSize val="0"/>
        </c:dLbls>
        <c:axId val="447544176"/>
        <c:axId val="447539472"/>
      </c:areaChart>
      <c:barChart>
        <c:barDir val="col"/>
        <c:grouping val="clustered"/>
        <c:varyColors val="0"/>
        <c:ser>
          <c:idx val="1"/>
          <c:order val="1"/>
          <c:tx>
            <c:strRef>
              <c:f>'Heroin Misuse ER'!$C$2</c:f>
              <c:strCache>
                <c:ptCount val="1"/>
                <c:pt idx="0">
                  <c:v>Missouri</c:v>
                </c:pt>
              </c:strCache>
            </c:strRef>
          </c:tx>
          <c:spPr>
            <a:solidFill>
              <a:schemeClr val="accent2"/>
            </a:solidFill>
            <a:ln w="12700">
              <a:solidFill>
                <a:srgbClr val="595959"/>
              </a:solidFill>
            </a:ln>
            <a:effectLst/>
          </c:spPr>
          <c:invertIfNegative val="0"/>
          <c:cat>
            <c:numRef>
              <c:f>'Heroin Misuse ER'!$A$3:$A$7</c:f>
              <c:numCache>
                <c:formatCode>General</c:formatCode>
                <c:ptCount val="5"/>
                <c:pt idx="0">
                  <c:v>2013</c:v>
                </c:pt>
                <c:pt idx="1">
                  <c:v>2014</c:v>
                </c:pt>
                <c:pt idx="2">
                  <c:v>2015</c:v>
                </c:pt>
                <c:pt idx="3">
                  <c:v>2016</c:v>
                </c:pt>
                <c:pt idx="4">
                  <c:v>2017</c:v>
                </c:pt>
              </c:numCache>
            </c:numRef>
          </c:cat>
          <c:val>
            <c:numRef>
              <c:f>'Heroin Misuse ER'!$C$3:$C$7</c:f>
              <c:numCache>
                <c:formatCode>0</c:formatCode>
                <c:ptCount val="5"/>
                <c:pt idx="0">
                  <c:v>13.5485731235019</c:v>
                </c:pt>
                <c:pt idx="1">
                  <c:v>17.761757929173601</c:v>
                </c:pt>
                <c:pt idx="2">
                  <c:v>25.001347870167901</c:v>
                </c:pt>
                <c:pt idx="3">
                  <c:v>39.471524700475996</c:v>
                </c:pt>
                <c:pt idx="4">
                  <c:v>43.1338218234566</c:v>
                </c:pt>
              </c:numCache>
            </c:numRef>
          </c:val>
          <c:extLst>
            <c:ext xmlns:c16="http://schemas.microsoft.com/office/drawing/2014/chart" uri="{C3380CC4-5D6E-409C-BE32-E72D297353CC}">
              <c16:uniqueId val="{00000001-079E-4F21-A11C-939DCB13D5ED}"/>
            </c:ext>
          </c:extLst>
        </c:ser>
        <c:dLbls>
          <c:showLegendKey val="0"/>
          <c:showVal val="0"/>
          <c:showCatName val="0"/>
          <c:showSerName val="0"/>
          <c:showPercent val="0"/>
          <c:showBubbleSize val="0"/>
        </c:dLbls>
        <c:gapWidth val="150"/>
        <c:axId val="447544176"/>
        <c:axId val="447539472"/>
      </c:barChart>
      <c:catAx>
        <c:axId val="44754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447539472"/>
        <c:crosses val="autoZero"/>
        <c:auto val="1"/>
        <c:lblAlgn val="ctr"/>
        <c:lblOffset val="100"/>
        <c:noMultiLvlLbl val="0"/>
      </c:catAx>
      <c:valAx>
        <c:axId val="4475394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544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a:t>Rate of Lincoln County Resident Opioid Misuse ER Visits </a:t>
            </a:r>
          </a:p>
          <a:p>
            <a:pPr>
              <a:defRPr sz="2400"/>
            </a:pPr>
            <a:r>
              <a:rPr lang="en-US" sz="2400"/>
              <a:t>per 100,000, 2013-2017</a:t>
            </a:r>
          </a:p>
        </c:rich>
      </c:tx>
      <c:overlay val="0"/>
      <c:spPr>
        <a:noFill/>
        <a:ln>
          <a:noFill/>
        </a:ln>
        <a:effectLst/>
      </c:spPr>
      <c:txPr>
        <a:bodyPr rot="0" spcFirstLastPara="1" vertOverflow="ellipsis" vert="horz" wrap="square" anchor="ctr" anchorCtr="1"/>
        <a:lstStyle/>
        <a:p>
          <a:pP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areaChart>
        <c:grouping val="stacked"/>
        <c:varyColors val="0"/>
        <c:ser>
          <c:idx val="0"/>
          <c:order val="0"/>
          <c:tx>
            <c:strRef>
              <c:f>'opioid misuse ER'!$B$2</c:f>
              <c:strCache>
                <c:ptCount val="1"/>
                <c:pt idx="0">
                  <c:v>Lincoln County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'opioid misuse ER'!$A$3:$A$8</c:f>
              <c:strCache>
                <c:ptCount val="5"/>
                <c:pt idx="0">
                  <c:v>2013</c:v>
                </c:pt>
                <c:pt idx="1">
                  <c:v>2014</c:v>
                </c:pt>
                <c:pt idx="2">
                  <c:v>2015</c:v>
                </c:pt>
                <c:pt idx="3">
                  <c:v>2016</c:v>
                </c:pt>
                <c:pt idx="4">
                  <c:v>2017</c:v>
                </c:pt>
              </c:strCache>
              <c:extLst/>
            </c:strRef>
          </c:cat>
          <c:val>
            <c:numRef>
              <c:f>'opioid misuse ER'!$B$3:$B$8</c:f>
              <c:numCache>
                <c:formatCode>0.00</c:formatCode>
                <c:ptCount val="5"/>
                <c:pt idx="0">
                  <c:v>109.50666320204901</c:v>
                </c:pt>
                <c:pt idx="1">
                  <c:v>176.961787314052</c:v>
                </c:pt>
                <c:pt idx="2">
                  <c:v>215.73789673833599</c:v>
                </c:pt>
                <c:pt idx="3">
                  <c:v>146.561239075759</c:v>
                </c:pt>
                <c:pt idx="4">
                  <c:v>176.20988555256901</c:v>
                </c:pt>
              </c:numCache>
              <c:extLst/>
            </c:numRef>
          </c:val>
          <c:extLst>
            <c:ext xmlns:c16="http://schemas.microsoft.com/office/drawing/2014/chart" uri="{C3380CC4-5D6E-409C-BE32-E72D297353CC}">
              <c16:uniqueId val="{00000000-12A8-417C-9D4F-DBCDAF820472}"/>
            </c:ext>
          </c:extLst>
        </c:ser>
        <c:dLbls>
          <c:showLegendKey val="0"/>
          <c:showVal val="0"/>
          <c:showCatName val="0"/>
          <c:showSerName val="0"/>
          <c:showPercent val="0"/>
          <c:showBubbleSize val="0"/>
        </c:dLbls>
        <c:axId val="444609584"/>
        <c:axId val="444606840"/>
      </c:areaChart>
      <c:barChart>
        <c:barDir val="col"/>
        <c:grouping val="clustered"/>
        <c:varyColors val="0"/>
        <c:ser>
          <c:idx val="1"/>
          <c:order val="1"/>
          <c:tx>
            <c:strRef>
              <c:f>'opioid misuse ER'!$C$2</c:f>
              <c:strCache>
                <c:ptCount val="1"/>
                <c:pt idx="0">
                  <c:v>Missouri</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a:solidFill>
                <a:srgbClr val="595959"/>
              </a:solidFill>
            </a:ln>
            <a:effectLst>
              <a:outerShdw blurRad="57150" dist="19050" dir="5400000" algn="ctr" rotWithShape="0">
                <a:srgbClr val="000000">
                  <a:alpha val="63000"/>
                </a:srgbClr>
              </a:outerShdw>
            </a:effectLst>
          </c:spPr>
          <c:invertIfNegative val="0"/>
          <c:cat>
            <c:strRef>
              <c:f>'opioid misuse ER'!$A$3:$A$8</c:f>
              <c:strCache>
                <c:ptCount val="5"/>
                <c:pt idx="0">
                  <c:v>2013</c:v>
                </c:pt>
                <c:pt idx="1">
                  <c:v>2014</c:v>
                </c:pt>
                <c:pt idx="2">
                  <c:v>2015</c:v>
                </c:pt>
                <c:pt idx="3">
                  <c:v>2016</c:v>
                </c:pt>
                <c:pt idx="4">
                  <c:v>2017</c:v>
                </c:pt>
              </c:strCache>
              <c:extLst/>
            </c:strRef>
          </c:cat>
          <c:val>
            <c:numRef>
              <c:f>'opioid misuse ER'!$C$3:$C$8</c:f>
              <c:numCache>
                <c:formatCode>0.00</c:formatCode>
                <c:ptCount val="5"/>
                <c:pt idx="0">
                  <c:v>123.607983368506</c:v>
                </c:pt>
                <c:pt idx="1">
                  <c:v>128.68616260106</c:v>
                </c:pt>
                <c:pt idx="2">
                  <c:v>151.94770526747701</c:v>
                </c:pt>
                <c:pt idx="3">
                  <c:v>141.83489249959001</c:v>
                </c:pt>
                <c:pt idx="4">
                  <c:v>132.05132483153801</c:v>
                </c:pt>
              </c:numCache>
              <c:extLst/>
            </c:numRef>
          </c:val>
          <c:extLst>
            <c:ext xmlns:c16="http://schemas.microsoft.com/office/drawing/2014/chart" uri="{C3380CC4-5D6E-409C-BE32-E72D297353CC}">
              <c16:uniqueId val="{00000001-12A8-417C-9D4F-DBCDAF820472}"/>
            </c:ext>
          </c:extLst>
        </c:ser>
        <c:dLbls>
          <c:showLegendKey val="0"/>
          <c:showVal val="0"/>
          <c:showCatName val="0"/>
          <c:showSerName val="0"/>
          <c:showPercent val="0"/>
          <c:showBubbleSize val="0"/>
        </c:dLbls>
        <c:gapWidth val="150"/>
        <c:axId val="444609584"/>
        <c:axId val="444606840"/>
      </c:barChart>
      <c:catAx>
        <c:axId val="44460958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crossAx val="444606840"/>
        <c:crosses val="autoZero"/>
        <c:auto val="1"/>
        <c:lblAlgn val="ctr"/>
        <c:lblOffset val="100"/>
        <c:noMultiLvlLbl val="0"/>
      </c:catAx>
      <c:valAx>
        <c:axId val="444606840"/>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crossAx val="444609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zero"/>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50" baseline="0">
                <a:solidFill>
                  <a:schemeClr val="tx1"/>
                </a:solidFill>
                <a:latin typeface="+mn-lt"/>
                <a:ea typeface="+mn-ea"/>
                <a:cs typeface="+mn-cs"/>
              </a:defRPr>
            </a:pPr>
            <a:r>
              <a:rPr lang="en-US" sz="2000">
                <a:solidFill>
                  <a:schemeClr val="tx1"/>
                </a:solidFill>
              </a:rPr>
              <a:t>Emergency Room Visits for Heroin Misuse Versus Non-Heroin Misuse  Rate per 100,000, 2013-2017</a:t>
            </a:r>
          </a:p>
        </c:rich>
      </c:tx>
      <c:overlay val="0"/>
      <c:spPr>
        <a:noFill/>
        <a:ln>
          <a:noFill/>
        </a:ln>
        <a:effectLst/>
      </c:spPr>
      <c:txPr>
        <a:bodyPr rot="0" spcFirstLastPara="1" vertOverflow="ellipsis" vert="horz" wrap="square" anchor="ctr" anchorCtr="1"/>
        <a:lstStyle/>
        <a:p>
          <a:pPr>
            <a:defRPr sz="2000" b="1" i="0" u="none" strike="noStrike" kern="1200" cap="all" spc="15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 change ER visit'!$B$2</c:f>
              <c:strCache>
                <c:ptCount val="1"/>
                <c:pt idx="0">
                  <c:v>ER Visits for Heroin Misuse Rate per 100,000 </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 change ER visit'!$A$3:$A$8</c:f>
              <c:strCache>
                <c:ptCount val="6"/>
                <c:pt idx="0">
                  <c:v>2013</c:v>
                </c:pt>
                <c:pt idx="1">
                  <c:v>2014</c:v>
                </c:pt>
                <c:pt idx="2">
                  <c:v>2015</c:v>
                </c:pt>
                <c:pt idx="3">
                  <c:v>2016</c:v>
                </c:pt>
                <c:pt idx="4">
                  <c:v>2017</c:v>
                </c:pt>
                <c:pt idx="5">
                  <c:v>2013-2017</c:v>
                </c:pt>
              </c:strCache>
            </c:strRef>
          </c:cat>
          <c:val>
            <c:numRef>
              <c:f>'% change ER visit'!$B$3:$B$8</c:f>
              <c:numCache>
                <c:formatCode>0</c:formatCode>
                <c:ptCount val="6"/>
                <c:pt idx="0">
                  <c:v>18.600000000000001</c:v>
                </c:pt>
                <c:pt idx="1">
                  <c:v>29.5</c:v>
                </c:pt>
                <c:pt idx="2">
                  <c:v>36.565745209887403</c:v>
                </c:pt>
                <c:pt idx="3">
                  <c:v>36.187960265619601</c:v>
                </c:pt>
                <c:pt idx="4">
                  <c:v>40.937650178879693</c:v>
                </c:pt>
                <c:pt idx="5">
                  <c:v>32.449420832528205</c:v>
                </c:pt>
              </c:numCache>
            </c:numRef>
          </c:val>
          <c:extLst>
            <c:ext xmlns:c16="http://schemas.microsoft.com/office/drawing/2014/chart" uri="{C3380CC4-5D6E-409C-BE32-E72D297353CC}">
              <c16:uniqueId val="{00000000-E045-4918-8FD8-E38562F97724}"/>
            </c:ext>
          </c:extLst>
        </c:ser>
        <c:ser>
          <c:idx val="1"/>
          <c:order val="1"/>
          <c:tx>
            <c:strRef>
              <c:f>'% change ER visit'!$C$2</c:f>
              <c:strCache>
                <c:ptCount val="1"/>
                <c:pt idx="0">
                  <c:v>ER Visits for Non-Heroin Misuse Rate per 100,000 </c:v>
                </c:pt>
              </c:strCache>
            </c:strRef>
          </c:tx>
          <c:spPr>
            <a:solidFill>
              <a:schemeClr val="accent6"/>
            </a:solid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 change ER visit'!$A$3:$A$8</c:f>
              <c:strCache>
                <c:ptCount val="6"/>
                <c:pt idx="0">
                  <c:v>2013</c:v>
                </c:pt>
                <c:pt idx="1">
                  <c:v>2014</c:v>
                </c:pt>
                <c:pt idx="2">
                  <c:v>2015</c:v>
                </c:pt>
                <c:pt idx="3">
                  <c:v>2016</c:v>
                </c:pt>
                <c:pt idx="4">
                  <c:v>2017</c:v>
                </c:pt>
                <c:pt idx="5">
                  <c:v>2013-2017</c:v>
                </c:pt>
              </c:strCache>
            </c:strRef>
          </c:cat>
          <c:val>
            <c:numRef>
              <c:f>'% change ER visit'!$C$3:$C$8</c:f>
              <c:numCache>
                <c:formatCode>0</c:formatCode>
                <c:ptCount val="6"/>
                <c:pt idx="0">
                  <c:v>90.946211811871294</c:v>
                </c:pt>
                <c:pt idx="1">
                  <c:v>147.46815609504299</c:v>
                </c:pt>
                <c:pt idx="2">
                  <c:v>179.17215152844801</c:v>
                </c:pt>
                <c:pt idx="3">
                  <c:v>110.37327881014001</c:v>
                </c:pt>
                <c:pt idx="4">
                  <c:v>135.27223537368999</c:v>
                </c:pt>
                <c:pt idx="5">
                  <c:v>132.714485202699</c:v>
                </c:pt>
              </c:numCache>
            </c:numRef>
          </c:val>
          <c:extLst>
            <c:ext xmlns:c16="http://schemas.microsoft.com/office/drawing/2014/chart" uri="{C3380CC4-5D6E-409C-BE32-E72D297353CC}">
              <c16:uniqueId val="{00000001-E045-4918-8FD8-E38562F97724}"/>
            </c:ext>
          </c:extLst>
        </c:ser>
        <c:dLbls>
          <c:dLblPos val="outEnd"/>
          <c:showLegendKey val="0"/>
          <c:showVal val="1"/>
          <c:showCatName val="0"/>
          <c:showSerName val="0"/>
          <c:showPercent val="0"/>
          <c:showBubbleSize val="0"/>
        </c:dLbls>
        <c:gapWidth val="164"/>
        <c:overlap val="-22"/>
        <c:axId val="444609976"/>
        <c:axId val="444607232"/>
        <c:extLst>
          <c:ext xmlns:c15="http://schemas.microsoft.com/office/drawing/2012/chart" uri="{02D57815-91ED-43cb-92C2-25804820EDAC}">
            <c15:filteredBarSeries>
              <c15:ser>
                <c:idx val="2"/>
                <c:order val="2"/>
                <c:tx>
                  <c:strRef>
                    <c:extLst>
                      <c:ext uri="{02D57815-91ED-43cb-92C2-25804820EDAC}">
                        <c15:formulaRef>
                          <c15:sqref>'% change ER visit'!$D$2</c15:sqref>
                        </c15:formulaRef>
                      </c:ext>
                    </c:extLst>
                    <c:strCache>
                      <c:ptCount val="1"/>
                      <c:pt idx="0">
                        <c:v>Total ER Visits for Opioid Misuse Rate per 100,000 </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 change ER visit'!$A$3:$A$8</c15:sqref>
                        </c15:formulaRef>
                      </c:ext>
                    </c:extLst>
                    <c:strCache>
                      <c:ptCount val="6"/>
                      <c:pt idx="0">
                        <c:v>2013</c:v>
                      </c:pt>
                      <c:pt idx="1">
                        <c:v>2014</c:v>
                      </c:pt>
                      <c:pt idx="2">
                        <c:v>2015</c:v>
                      </c:pt>
                      <c:pt idx="3">
                        <c:v>2016</c:v>
                      </c:pt>
                      <c:pt idx="4">
                        <c:v>2017</c:v>
                      </c:pt>
                      <c:pt idx="5">
                        <c:v>2013-2017</c:v>
                      </c:pt>
                    </c:strCache>
                  </c:strRef>
                </c:cat>
                <c:val>
                  <c:numRef>
                    <c:extLst>
                      <c:ext uri="{02D57815-91ED-43cb-92C2-25804820EDAC}">
                        <c15:formulaRef>
                          <c15:sqref>'% change ER visit'!$D$3:$D$8</c15:sqref>
                        </c15:formulaRef>
                      </c:ext>
                    </c:extLst>
                    <c:numCache>
                      <c:formatCode>0</c:formatCode>
                      <c:ptCount val="6"/>
                      <c:pt idx="0">
                        <c:v>109.50666320204901</c:v>
                      </c:pt>
                      <c:pt idx="1">
                        <c:v>176.961787314052</c:v>
                      </c:pt>
                      <c:pt idx="2">
                        <c:v>215.73789673833599</c:v>
                      </c:pt>
                      <c:pt idx="3">
                        <c:v>146.561239075759</c:v>
                      </c:pt>
                      <c:pt idx="4">
                        <c:v>176.20988555256901</c:v>
                      </c:pt>
                      <c:pt idx="5">
                        <c:v>165.16390603522802</c:v>
                      </c:pt>
                    </c:numCache>
                  </c:numRef>
                </c:val>
                <c:extLst>
                  <c:ext xmlns:c16="http://schemas.microsoft.com/office/drawing/2014/chart" uri="{C3380CC4-5D6E-409C-BE32-E72D297353CC}">
                    <c16:uniqueId val="{00000002-E045-4918-8FD8-E38562F97724}"/>
                  </c:ext>
                </c:extLst>
              </c15:ser>
            </c15:filteredBarSeries>
          </c:ext>
        </c:extLst>
      </c:barChart>
      <c:catAx>
        <c:axId val="444609976"/>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44607232"/>
        <c:crosses val="autoZero"/>
        <c:auto val="1"/>
        <c:lblAlgn val="ctr"/>
        <c:lblOffset val="100"/>
        <c:noMultiLvlLbl val="0"/>
      </c:catAx>
      <c:valAx>
        <c:axId val="4446072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446099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t>Hospital Care Given to Lincoln county resident for Opioid Misuse </a:t>
            </a:r>
          </a:p>
          <a:p>
            <a:pPr>
              <a:defRPr/>
            </a:pPr>
            <a:r>
              <a:rPr lang="en-US"/>
              <a:t>2013-2017, per 100,000 </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'Total Hospitalization'!$C$11</c:f>
              <c:strCache>
                <c:ptCount val="1"/>
                <c:pt idx="0">
                  <c:v>Lincoln County Rate per 100,000</c:v>
                </c:pt>
              </c:strCache>
            </c:strRef>
          </c:tx>
          <c:spPr>
            <a:solidFill>
              <a:schemeClr val="dk1">
                <a:tint val="55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'Total Hospitalization'!$A$12:$A$17</c:f>
              <c:strCache>
                <c:ptCount val="6"/>
                <c:pt idx="0">
                  <c:v>2013</c:v>
                </c:pt>
                <c:pt idx="1">
                  <c:v>2014</c:v>
                </c:pt>
                <c:pt idx="2">
                  <c:v>2015</c:v>
                </c:pt>
                <c:pt idx="3">
                  <c:v>2016</c:v>
                </c:pt>
                <c:pt idx="4">
                  <c:v>2017</c:v>
                </c:pt>
                <c:pt idx="5">
                  <c:v>Total</c:v>
                </c:pt>
              </c:strCache>
            </c:strRef>
          </c:cat>
          <c:val>
            <c:numRef>
              <c:f>'Total Hospitalization'!$C$12:$C$17</c:f>
              <c:numCache>
                <c:formatCode>0</c:formatCode>
                <c:ptCount val="6"/>
                <c:pt idx="0">
                  <c:v>389.82012585621203</c:v>
                </c:pt>
                <c:pt idx="1">
                  <c:v>451.68783761361328</c:v>
                </c:pt>
                <c:pt idx="2">
                  <c:v>469.80969965084182</c:v>
                </c:pt>
                <c:pt idx="3">
                  <c:v>322.04953773226464</c:v>
                </c:pt>
                <c:pt idx="4">
                  <c:v>364.9375155766013</c:v>
                </c:pt>
                <c:pt idx="5">
                  <c:v>1949.3003880798947</c:v>
                </c:pt>
              </c:numCache>
            </c:numRef>
          </c:val>
          <c:extLst>
            <c:ext xmlns:c16="http://schemas.microsoft.com/office/drawing/2014/chart" uri="{C3380CC4-5D6E-409C-BE32-E72D297353CC}">
              <c16:uniqueId val="{00000000-56F6-489F-AC3B-D1599A44E32E}"/>
            </c:ext>
          </c:extLst>
        </c:ser>
        <c:ser>
          <c:idx val="3"/>
          <c:order val="3"/>
          <c:tx>
            <c:strRef>
              <c:f>'Total Hospitalization'!$E$11</c:f>
              <c:strCache>
                <c:ptCount val="1"/>
                <c:pt idx="0">
                  <c:v>MO Rate per 100,000</c:v>
                </c:pt>
              </c:strCache>
            </c:strRef>
          </c:tx>
          <c:spPr>
            <a:solidFill>
              <a:schemeClr val="dk1">
                <a:tint val="985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'Total Hospitalization'!$A$12:$A$17</c:f>
              <c:strCache>
                <c:ptCount val="6"/>
                <c:pt idx="0">
                  <c:v>2013</c:v>
                </c:pt>
                <c:pt idx="1">
                  <c:v>2014</c:v>
                </c:pt>
                <c:pt idx="2">
                  <c:v>2015</c:v>
                </c:pt>
                <c:pt idx="3">
                  <c:v>2016</c:v>
                </c:pt>
                <c:pt idx="4">
                  <c:v>2017</c:v>
                </c:pt>
                <c:pt idx="5">
                  <c:v>Total</c:v>
                </c:pt>
              </c:strCache>
            </c:strRef>
          </c:cat>
          <c:val>
            <c:numRef>
              <c:f>'Total Hospitalization'!$E$12:$E$17</c:f>
              <c:numCache>
                <c:formatCode>0</c:formatCode>
                <c:ptCount val="6"/>
                <c:pt idx="0">
                  <c:v>299.0404544382364</c:v>
                </c:pt>
                <c:pt idx="1">
                  <c:v>309.09456962848731</c:v>
                </c:pt>
                <c:pt idx="2">
                  <c:v>334.77438831747696</c:v>
                </c:pt>
                <c:pt idx="3">
                  <c:v>285.4762102392005</c:v>
                </c:pt>
                <c:pt idx="4">
                  <c:v>261.75550396890338</c:v>
                </c:pt>
                <c:pt idx="5">
                  <c:v>1481.4654873110658</c:v>
                </c:pt>
              </c:numCache>
            </c:numRef>
          </c:val>
          <c:extLst>
            <c:ext xmlns:c16="http://schemas.microsoft.com/office/drawing/2014/chart" uri="{C3380CC4-5D6E-409C-BE32-E72D297353CC}">
              <c16:uniqueId val="{00000001-56F6-489F-AC3B-D1599A44E32E}"/>
            </c:ext>
          </c:extLst>
        </c:ser>
        <c:dLbls>
          <c:dLblPos val="outEnd"/>
          <c:showLegendKey val="0"/>
          <c:showVal val="1"/>
          <c:showCatName val="0"/>
          <c:showSerName val="0"/>
          <c:showPercent val="0"/>
          <c:showBubbleSize val="0"/>
        </c:dLbls>
        <c:gapWidth val="444"/>
        <c:overlap val="-90"/>
        <c:axId val="444608408"/>
        <c:axId val="444607624"/>
        <c:extLst>
          <c:ext xmlns:c15="http://schemas.microsoft.com/office/drawing/2012/chart" uri="{02D57815-91ED-43cb-92C2-25804820EDAC}">
            <c15:filteredBarSeries>
              <c15:ser>
                <c:idx val="0"/>
                <c:order val="0"/>
                <c:tx>
                  <c:strRef>
                    <c:extLst>
                      <c:ext uri="{02D57815-91ED-43cb-92C2-25804820EDAC}">
                        <c15:formulaRef>
                          <c15:sqref>'Total Hospitalization'!$B$11</c15:sqref>
                        </c15:formulaRef>
                      </c:ext>
                    </c:extLst>
                    <c:strCache>
                      <c:ptCount val="1"/>
                      <c:pt idx="0">
                        <c:v>Lincoln County</c:v>
                      </c:pt>
                    </c:strCache>
                  </c:strRef>
                </c:tx>
                <c:spPr>
                  <a:solidFill>
                    <a:schemeClr val="dk1">
                      <a:tint val="885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'Total Hospitalization'!$A$12:$A$17</c15:sqref>
                        </c15:formulaRef>
                      </c:ext>
                    </c:extLst>
                    <c:strCache>
                      <c:ptCount val="6"/>
                      <c:pt idx="0">
                        <c:v>2013</c:v>
                      </c:pt>
                      <c:pt idx="1">
                        <c:v>2014</c:v>
                      </c:pt>
                      <c:pt idx="2">
                        <c:v>2015</c:v>
                      </c:pt>
                      <c:pt idx="3">
                        <c:v>2016</c:v>
                      </c:pt>
                      <c:pt idx="4">
                        <c:v>2017</c:v>
                      </c:pt>
                      <c:pt idx="5">
                        <c:v>Total</c:v>
                      </c:pt>
                    </c:strCache>
                  </c:strRef>
                </c:cat>
                <c:val>
                  <c:numRef>
                    <c:extLst>
                      <c:ext uri="{02D57815-91ED-43cb-92C2-25804820EDAC}">
                        <c15:formulaRef>
                          <c15:sqref>'Total Hospitalization'!$B$12:$B$17</c15:sqref>
                        </c15:formulaRef>
                      </c:ext>
                    </c:extLst>
                    <c:numCache>
                      <c:formatCode>General</c:formatCode>
                      <c:ptCount val="6"/>
                      <c:pt idx="0">
                        <c:v>210</c:v>
                      </c:pt>
                      <c:pt idx="1">
                        <c:v>245</c:v>
                      </c:pt>
                      <c:pt idx="2">
                        <c:v>257</c:v>
                      </c:pt>
                      <c:pt idx="3">
                        <c:v>178</c:v>
                      </c:pt>
                      <c:pt idx="4">
                        <c:v>205</c:v>
                      </c:pt>
                      <c:pt idx="5">
                        <c:v>1095</c:v>
                      </c:pt>
                    </c:numCache>
                  </c:numRef>
                </c:val>
                <c:extLst>
                  <c:ext xmlns:c16="http://schemas.microsoft.com/office/drawing/2014/chart" uri="{C3380CC4-5D6E-409C-BE32-E72D297353CC}">
                    <c16:uniqueId val="{00000002-56F6-489F-AC3B-D1599A44E32E}"/>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'Total Hospitalization'!$D$11</c15:sqref>
                        </c15:formulaRef>
                      </c:ext>
                    </c:extLst>
                    <c:strCache>
                      <c:ptCount val="1"/>
                      <c:pt idx="0">
                        <c:v>Missouri</c:v>
                      </c:pt>
                    </c:strCache>
                  </c:strRef>
                </c:tx>
                <c:spPr>
                  <a:solidFill>
                    <a:schemeClr val="dk1">
                      <a:tint val="75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extLst xmlns:c15="http://schemas.microsoft.com/office/drawing/2012/chart">
                      <c:ext xmlns:c15="http://schemas.microsoft.com/office/drawing/2012/chart" uri="{02D57815-91ED-43cb-92C2-25804820EDAC}">
                        <c15:formulaRef>
                          <c15:sqref>'Total Hospitalization'!$A$12:$A$17</c15:sqref>
                        </c15:formulaRef>
                      </c:ext>
                    </c:extLst>
                    <c:strCache>
                      <c:ptCount val="6"/>
                      <c:pt idx="0">
                        <c:v>2013</c:v>
                      </c:pt>
                      <c:pt idx="1">
                        <c:v>2014</c:v>
                      </c:pt>
                      <c:pt idx="2">
                        <c:v>2015</c:v>
                      </c:pt>
                      <c:pt idx="3">
                        <c:v>2016</c:v>
                      </c:pt>
                      <c:pt idx="4">
                        <c:v>2017</c:v>
                      </c:pt>
                      <c:pt idx="5">
                        <c:v>Total</c:v>
                      </c:pt>
                    </c:strCache>
                  </c:strRef>
                </c:cat>
                <c:val>
                  <c:numRef>
                    <c:extLst xmlns:c15="http://schemas.microsoft.com/office/drawing/2012/chart">
                      <c:ext xmlns:c15="http://schemas.microsoft.com/office/drawing/2012/chart" uri="{02D57815-91ED-43cb-92C2-25804820EDAC}">
                        <c15:formulaRef>
                          <c15:sqref>'Total Hospitalization'!$D$12:$D$17</c15:sqref>
                        </c15:formulaRef>
                      </c:ext>
                    </c:extLst>
                    <c:numCache>
                      <c:formatCode>General</c:formatCode>
                      <c:ptCount val="6"/>
                      <c:pt idx="0">
                        <c:v>18072</c:v>
                      </c:pt>
                      <c:pt idx="1">
                        <c:v>18741</c:v>
                      </c:pt>
                      <c:pt idx="2">
                        <c:v>20363</c:v>
                      </c:pt>
                      <c:pt idx="3">
                        <c:v>17389</c:v>
                      </c:pt>
                      <c:pt idx="4">
                        <c:v>16002</c:v>
                      </c:pt>
                      <c:pt idx="5">
                        <c:v>90567</c:v>
                      </c:pt>
                    </c:numCache>
                  </c:numRef>
                </c:val>
                <c:extLst xmlns:c15="http://schemas.microsoft.com/office/drawing/2012/chart">
                  <c:ext xmlns:c16="http://schemas.microsoft.com/office/drawing/2014/chart" uri="{C3380CC4-5D6E-409C-BE32-E72D297353CC}">
                    <c16:uniqueId val="{00000003-56F6-489F-AC3B-D1599A44E32E}"/>
                  </c:ext>
                </c:extLst>
              </c15:ser>
            </c15:filteredBarSeries>
          </c:ext>
        </c:extLst>
      </c:barChart>
      <c:catAx>
        <c:axId val="4446084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endParaRPr lang="en-US"/>
          </a:p>
        </c:txPr>
        <c:crossAx val="444607624"/>
        <c:crosses val="autoZero"/>
        <c:auto val="1"/>
        <c:lblAlgn val="ctr"/>
        <c:lblOffset val="100"/>
        <c:noMultiLvlLbl val="0"/>
      </c:catAx>
      <c:valAx>
        <c:axId val="444607624"/>
        <c:scaling>
          <c:orientation val="minMax"/>
        </c:scaling>
        <c:delete val="1"/>
        <c:axPos val="l"/>
        <c:numFmt formatCode="0" sourceLinked="1"/>
        <c:majorTickMark val="none"/>
        <c:minorTickMark val="none"/>
        <c:tickLblPos val="nextTo"/>
        <c:crossAx val="444608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sz="2800"/>
              <a:t>Lincoln County</a:t>
            </a:r>
            <a:r>
              <a:rPr lang="en-US" sz="2800" baseline="0"/>
              <a:t> NAS Rate per 1,000 Births, 2011-2016</a:t>
            </a:r>
            <a:endParaRPr lang="en-US" sz="2800"/>
          </a:p>
        </c:rich>
      </c:tx>
      <c:layout>
        <c:manualLayout>
          <c:xMode val="edge"/>
          <c:yMode val="edge"/>
          <c:x val="0.14299300087489064"/>
          <c:y val="2.7777777777777776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tx>
            <c:strRef>
              <c:f>NAS!$A$7</c:f>
              <c:strCache>
                <c:ptCount val="1"/>
                <c:pt idx="0">
                  <c:v>Lincoln</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NAS!$B$6:$G$6</c:f>
              <c:numCache>
                <c:formatCode>General</c:formatCode>
                <c:ptCount val="6"/>
                <c:pt idx="0">
                  <c:v>2011</c:v>
                </c:pt>
                <c:pt idx="1">
                  <c:v>2012</c:v>
                </c:pt>
                <c:pt idx="2">
                  <c:v>2013</c:v>
                </c:pt>
                <c:pt idx="3">
                  <c:v>2014</c:v>
                </c:pt>
                <c:pt idx="4">
                  <c:v>2015</c:v>
                </c:pt>
                <c:pt idx="5">
                  <c:v>2016</c:v>
                </c:pt>
              </c:numCache>
            </c:numRef>
          </c:cat>
          <c:val>
            <c:numRef>
              <c:f>NAS!$B$7:$G$7</c:f>
              <c:numCache>
                <c:formatCode>General</c:formatCode>
                <c:ptCount val="6"/>
                <c:pt idx="0">
                  <c:v>5.52</c:v>
                </c:pt>
                <c:pt idx="1">
                  <c:v>8.49</c:v>
                </c:pt>
                <c:pt idx="2">
                  <c:v>9.51</c:v>
                </c:pt>
                <c:pt idx="3">
                  <c:v>12.89</c:v>
                </c:pt>
                <c:pt idx="4">
                  <c:v>17.329999999999998</c:v>
                </c:pt>
                <c:pt idx="5">
                  <c:v>36.29</c:v>
                </c:pt>
              </c:numCache>
            </c:numRef>
          </c:val>
          <c:extLst>
            <c:ext xmlns:c16="http://schemas.microsoft.com/office/drawing/2014/chart" uri="{C3380CC4-5D6E-409C-BE32-E72D297353CC}">
              <c16:uniqueId val="{00000000-85C8-4F4A-8C50-1AB272F160A3}"/>
            </c:ext>
          </c:extLst>
        </c:ser>
        <c:dLbls>
          <c:dLblPos val="inEnd"/>
          <c:showLegendKey val="0"/>
          <c:showVal val="1"/>
          <c:showCatName val="0"/>
          <c:showSerName val="0"/>
          <c:showPercent val="0"/>
          <c:showBubbleSize val="0"/>
        </c:dLbls>
        <c:gapWidth val="41"/>
        <c:axId val="222928888"/>
        <c:axId val="442801600"/>
      </c:barChart>
      <c:catAx>
        <c:axId val="2229288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solidFill>
                <a:effectLst/>
                <a:latin typeface="+mn-lt"/>
                <a:ea typeface="+mn-ea"/>
                <a:cs typeface="+mn-cs"/>
              </a:defRPr>
            </a:pPr>
            <a:endParaRPr lang="en-US"/>
          </a:p>
        </c:txPr>
        <c:crossAx val="442801600"/>
        <c:crosses val="autoZero"/>
        <c:auto val="1"/>
        <c:lblAlgn val="ctr"/>
        <c:lblOffset val="100"/>
        <c:noMultiLvlLbl val="0"/>
      </c:catAx>
      <c:valAx>
        <c:axId val="442801600"/>
        <c:scaling>
          <c:orientation val="minMax"/>
        </c:scaling>
        <c:delete val="1"/>
        <c:axPos val="l"/>
        <c:numFmt formatCode="General" sourceLinked="1"/>
        <c:majorTickMark val="none"/>
        <c:minorTickMark val="none"/>
        <c:tickLblPos val="nextTo"/>
        <c:crossAx val="222928888"/>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i="0" baseline="0">
                <a:solidFill>
                  <a:schemeClr val="tx1"/>
                </a:solidFill>
                <a:effectLst/>
              </a:rPr>
              <a:t>Students Disciplined for Drugs or Alcohol by School Year, </a:t>
            </a:r>
            <a:endParaRPr lang="en-US" sz="2000">
              <a:solidFill>
                <a:schemeClr val="tx1"/>
              </a:solidFill>
              <a:effectLst/>
            </a:endParaRPr>
          </a:p>
          <a:p>
            <a:pPr>
              <a:defRPr/>
            </a:pPr>
            <a:r>
              <a:rPr lang="en-US" sz="2000" b="1" i="0" baseline="0">
                <a:solidFill>
                  <a:schemeClr val="tx1"/>
                </a:solidFill>
                <a:effectLst/>
              </a:rPr>
              <a:t>from 2018 Missouri Student Survey Lincoln County</a:t>
            </a:r>
            <a:endParaRPr lang="en-US" sz="2000">
              <a:solidFill>
                <a:schemeClr val="tx1"/>
              </a:solidFill>
              <a:effectLst/>
            </a:endParaRPr>
          </a:p>
          <a:p>
            <a:pPr>
              <a:defRPr/>
            </a:pPr>
            <a:endParaRPr lang="en-US" sz="200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1"/>
          <c:order val="1"/>
          <c:tx>
            <c:strRef>
              <c:f>'Student Discipline'!$A$3</c:f>
              <c:strCache>
                <c:ptCount val="1"/>
                <c:pt idx="0">
                  <c:v>Rate of Students Disciplined for Drugs</c:v>
                </c:pt>
              </c:strCache>
            </c:strRef>
          </c:tx>
          <c:spPr>
            <a:solidFill>
              <a:schemeClr val="accent3"/>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'Student Discipline'!$B$1:$D$1</c:f>
              <c:strCache>
                <c:ptCount val="3"/>
                <c:pt idx="0">
                  <c:v>2014-15</c:v>
                </c:pt>
                <c:pt idx="1">
                  <c:v>2015-16</c:v>
                </c:pt>
                <c:pt idx="2">
                  <c:v>2016-17</c:v>
                </c:pt>
              </c:strCache>
            </c:strRef>
          </c:cat>
          <c:val>
            <c:numRef>
              <c:f>'Student Discipline'!$B$3:$D$3</c:f>
              <c:numCache>
                <c:formatCode>0.0%</c:formatCode>
                <c:ptCount val="3"/>
                <c:pt idx="0">
                  <c:v>4.0000000000000001E-3</c:v>
                </c:pt>
                <c:pt idx="1">
                  <c:v>1.0999999999999999E-2</c:v>
                </c:pt>
                <c:pt idx="2">
                  <c:v>0.01</c:v>
                </c:pt>
              </c:numCache>
            </c:numRef>
          </c:val>
          <c:extLst>
            <c:ext xmlns:c16="http://schemas.microsoft.com/office/drawing/2014/chart" uri="{C3380CC4-5D6E-409C-BE32-E72D297353CC}">
              <c16:uniqueId val="{00000000-A381-4C5A-853A-B81B8E00CCCC}"/>
            </c:ext>
          </c:extLst>
        </c:ser>
        <c:ser>
          <c:idx val="2"/>
          <c:order val="2"/>
          <c:tx>
            <c:strRef>
              <c:f>'Student Discipline'!$A$4</c:f>
              <c:strCache>
                <c:ptCount val="1"/>
                <c:pt idx="0">
                  <c:v>Rate of Students Disciplined for Alchohol</c:v>
                </c:pt>
              </c:strCache>
            </c:strRef>
          </c:tx>
          <c:spPr>
            <a:solidFill>
              <a:schemeClr val="tx2"/>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'Student Discipline'!$B$1:$D$1</c:f>
              <c:strCache>
                <c:ptCount val="3"/>
                <c:pt idx="0">
                  <c:v>2014-15</c:v>
                </c:pt>
                <c:pt idx="1">
                  <c:v>2015-16</c:v>
                </c:pt>
                <c:pt idx="2">
                  <c:v>2016-17</c:v>
                </c:pt>
              </c:strCache>
            </c:strRef>
          </c:cat>
          <c:val>
            <c:numRef>
              <c:f>'Student Discipline'!$B$4:$D$4</c:f>
              <c:numCache>
                <c:formatCode>0.0%</c:formatCode>
                <c:ptCount val="3"/>
                <c:pt idx="0">
                  <c:v>1E-4</c:v>
                </c:pt>
                <c:pt idx="1">
                  <c:v>0</c:v>
                </c:pt>
                <c:pt idx="2">
                  <c:v>2E-3</c:v>
                </c:pt>
              </c:numCache>
            </c:numRef>
          </c:val>
          <c:extLst>
            <c:ext xmlns:c16="http://schemas.microsoft.com/office/drawing/2014/chart" uri="{C3380CC4-5D6E-409C-BE32-E72D297353CC}">
              <c16:uniqueId val="{00000001-A381-4C5A-853A-B81B8E00CCCC}"/>
            </c:ext>
          </c:extLst>
        </c:ser>
        <c:dLbls>
          <c:dLblPos val="outEnd"/>
          <c:showLegendKey val="0"/>
          <c:showVal val="1"/>
          <c:showCatName val="0"/>
          <c:showSerName val="0"/>
          <c:showPercent val="0"/>
          <c:showBubbleSize val="0"/>
        </c:dLbls>
        <c:gapWidth val="219"/>
        <c:axId val="402817888"/>
        <c:axId val="402815536"/>
        <c:extLst>
          <c:ext xmlns:c15="http://schemas.microsoft.com/office/drawing/2012/chart" uri="{02D57815-91ED-43cb-92C2-25804820EDAC}">
            <c15:filteredBarSeries>
              <c15:ser>
                <c:idx val="0"/>
                <c:order val="0"/>
                <c:tx>
                  <c:strRef>
                    <c:extLst>
                      <c:ext uri="{02D57815-91ED-43cb-92C2-25804820EDAC}">
                        <c15:formulaRef>
                          <c15:sqref>'Student Discipline'!$A$2</c15:sqref>
                        </c15:formulaRef>
                      </c:ext>
                    </c:extLst>
                    <c:strCache>
                      <c:ptCount val="1"/>
                      <c:pt idx="0">
                        <c:v>Drop Out Rate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'Student Discipline'!$B$1:$D$1</c15:sqref>
                        </c15:formulaRef>
                      </c:ext>
                    </c:extLst>
                    <c:strCache>
                      <c:ptCount val="3"/>
                      <c:pt idx="0">
                        <c:v>2014-15</c:v>
                      </c:pt>
                      <c:pt idx="1">
                        <c:v>2015-16</c:v>
                      </c:pt>
                      <c:pt idx="2">
                        <c:v>2016-17</c:v>
                      </c:pt>
                    </c:strCache>
                  </c:strRef>
                </c:cat>
                <c:val>
                  <c:numRef>
                    <c:extLst>
                      <c:ext uri="{02D57815-91ED-43cb-92C2-25804820EDAC}">
                        <c15:formulaRef>
                          <c15:sqref>'Student Discipline'!$B$2:$D$2</c15:sqref>
                        </c15:formulaRef>
                      </c:ext>
                    </c:extLst>
                    <c:numCache>
                      <c:formatCode>0.0%</c:formatCode>
                      <c:ptCount val="3"/>
                      <c:pt idx="0">
                        <c:v>1.9E-2</c:v>
                      </c:pt>
                      <c:pt idx="1">
                        <c:v>1.4999999999999999E-2</c:v>
                      </c:pt>
                      <c:pt idx="2">
                        <c:v>8.0000000000000002E-3</c:v>
                      </c:pt>
                    </c:numCache>
                  </c:numRef>
                </c:val>
                <c:extLst>
                  <c:ext xmlns:c16="http://schemas.microsoft.com/office/drawing/2014/chart" uri="{C3380CC4-5D6E-409C-BE32-E72D297353CC}">
                    <c16:uniqueId val="{00000002-A381-4C5A-853A-B81B8E00CCCC}"/>
                  </c:ext>
                </c:extLst>
              </c15:ser>
            </c15:filteredBarSeries>
          </c:ext>
        </c:extLst>
      </c:barChart>
      <c:catAx>
        <c:axId val="4028178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02815536"/>
        <c:crosses val="autoZero"/>
        <c:auto val="1"/>
        <c:lblAlgn val="ctr"/>
        <c:lblOffset val="100"/>
        <c:noMultiLvlLbl val="0"/>
      </c:catAx>
      <c:valAx>
        <c:axId val="402815536"/>
        <c:scaling>
          <c:orientation val="minMax"/>
        </c:scaling>
        <c:delete val="0"/>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40281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cap="none" spc="20" baseline="0">
                <a:solidFill>
                  <a:schemeClr val="tx1"/>
                </a:solidFill>
                <a:latin typeface="+mn-lt"/>
                <a:ea typeface="+mn-ea"/>
                <a:cs typeface="+mn-cs"/>
              </a:defRPr>
            </a:pPr>
            <a:r>
              <a:rPr lang="en-US" sz="2400">
                <a:solidFill>
                  <a:schemeClr val="tx1"/>
                </a:solidFill>
              </a:rPr>
              <a:t>Rate of Opioid Overdose Deaths of Lincoln County Residents from 2013-2017</a:t>
            </a:r>
          </a:p>
        </c:rich>
      </c:tx>
      <c:overlay val="0"/>
      <c:spPr>
        <a:noFill/>
        <a:ln>
          <a:noFill/>
        </a:ln>
        <a:effectLst/>
      </c:spPr>
      <c:txPr>
        <a:bodyPr rot="0" spcFirstLastPara="1" vertOverflow="ellipsis" vert="horz" wrap="square" anchor="ctr" anchorCtr="1"/>
        <a:lstStyle/>
        <a:p>
          <a:pPr>
            <a:defRPr sz="2400" b="0" i="0" u="none" strike="noStrike" kern="1200" cap="none" spc="2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Death!$B$22:$B$23</c:f>
              <c:strCache>
                <c:ptCount val="2"/>
                <c:pt idx="0">
                  <c:v>Lincoln County </c:v>
                </c:pt>
                <c:pt idx="1">
                  <c:v>Rate per 100,000</c:v>
                </c:pt>
              </c:strCache>
            </c:strRef>
          </c:tx>
          <c:spPr>
            <a:ln w="22225" cap="rnd" cmpd="sng" algn="ctr">
              <a:solidFill>
                <a:schemeClr val="accent1"/>
              </a:solidFill>
              <a:round/>
            </a:ln>
            <a:effectLst/>
          </c:spPr>
          <c:marker>
            <c:symbol val="none"/>
          </c:marker>
          <c:dLbls>
            <c:dLbl>
              <c:idx val="0"/>
              <c:layout>
                <c:manualLayout>
                  <c:x val="-4.1473442829845136E-2"/>
                  <c:y val="-2.76947763894231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67B-4D14-B3C5-CEF9DA7CEB14}"/>
                </c:ext>
              </c:extLst>
            </c:dLbl>
            <c:dLbl>
              <c:idx val="1"/>
              <c:layout>
                <c:manualLayout>
                  <c:x val="-3.8081969767554638E-2"/>
                  <c:y val="-3.83466134622782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67B-4D14-B3C5-CEF9DA7CEB14}"/>
                </c:ext>
              </c:extLst>
            </c:dLbl>
            <c:dLbl>
              <c:idx val="2"/>
              <c:layout>
                <c:manualLayout>
                  <c:x val="-4.1473442829845185E-2"/>
                  <c:y val="-2.556440897485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67B-4D14-B3C5-CEF9DA7CEB14}"/>
                </c:ext>
              </c:extLst>
            </c:dLbl>
            <c:dLbl>
              <c:idx val="3"/>
              <c:layout>
                <c:manualLayout>
                  <c:x val="-4.3169179360990517E-2"/>
                  <c:y val="-2.76947763894231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67B-4D14-B3C5-CEF9DA7CEB14}"/>
                </c:ext>
              </c:extLst>
            </c:dLbl>
            <c:dLbl>
              <c:idx val="4"/>
              <c:layout>
                <c:manualLayout>
                  <c:x val="-4.1473442829845122E-2"/>
                  <c:y val="-3.40858786331361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67B-4D14-B3C5-CEF9DA7CEB1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Death!$A$24:$A$28</c:f>
              <c:numCache>
                <c:formatCode>General</c:formatCode>
                <c:ptCount val="5"/>
                <c:pt idx="0">
                  <c:v>2013</c:v>
                </c:pt>
                <c:pt idx="1">
                  <c:v>2014</c:v>
                </c:pt>
                <c:pt idx="2">
                  <c:v>2015</c:v>
                </c:pt>
                <c:pt idx="3">
                  <c:v>2016</c:v>
                </c:pt>
                <c:pt idx="4">
                  <c:v>2017</c:v>
                </c:pt>
              </c:numCache>
            </c:numRef>
          </c:cat>
          <c:val>
            <c:numRef>
              <c:f>Death!$B$24:$B$28</c:f>
              <c:numCache>
                <c:formatCode>0.00</c:formatCode>
                <c:ptCount val="5"/>
                <c:pt idx="0">
                  <c:v>12.99</c:v>
                </c:pt>
                <c:pt idx="1">
                  <c:v>14.75</c:v>
                </c:pt>
                <c:pt idx="2">
                  <c:v>20.11</c:v>
                </c:pt>
                <c:pt idx="3">
                  <c:v>19.899999999999999</c:v>
                </c:pt>
                <c:pt idx="4">
                  <c:v>21.36</c:v>
                </c:pt>
              </c:numCache>
            </c:numRef>
          </c:val>
          <c:smooth val="0"/>
          <c:extLst>
            <c:ext xmlns:c16="http://schemas.microsoft.com/office/drawing/2014/chart" uri="{C3380CC4-5D6E-409C-BE32-E72D297353CC}">
              <c16:uniqueId val="{00000005-B67B-4D14-B3C5-CEF9DA7CEB14}"/>
            </c:ext>
          </c:extLst>
        </c:ser>
        <c:ser>
          <c:idx val="1"/>
          <c:order val="1"/>
          <c:tx>
            <c:strRef>
              <c:f>Death!$C$22:$C$23</c:f>
              <c:strCache>
                <c:ptCount val="2"/>
                <c:pt idx="0">
                  <c:v>Missouri </c:v>
                </c:pt>
                <c:pt idx="1">
                  <c:v>Rate per 100,000</c:v>
                </c:pt>
              </c:strCache>
            </c:strRef>
          </c:tx>
          <c:spPr>
            <a:ln w="22225" cap="rnd" cmpd="sng" algn="ctr">
              <a:solidFill>
                <a:schemeClr val="accent2"/>
              </a:solidFill>
              <a:round/>
            </a:ln>
            <a:effectLst/>
          </c:spPr>
          <c:marker>
            <c:symbol val="none"/>
          </c:marker>
          <c:dLbls>
            <c:dLbl>
              <c:idx val="0"/>
              <c:layout>
                <c:manualLayout>
                  <c:x val="-4.1473442829845136E-2"/>
                  <c:y val="-2.13036741457101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67B-4D14-B3C5-CEF9DA7CEB14}"/>
                </c:ext>
              </c:extLst>
            </c:dLbl>
            <c:dLbl>
              <c:idx val="1"/>
              <c:layout>
                <c:manualLayout>
                  <c:x val="-3.8081969767554638E-2"/>
                  <c:y val="-2.34340415602810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67B-4D14-B3C5-CEF9DA7CEB14}"/>
                </c:ext>
              </c:extLst>
            </c:dLbl>
            <c:dLbl>
              <c:idx val="2"/>
              <c:layout>
                <c:manualLayout>
                  <c:x val="-4.1473442829845185E-2"/>
                  <c:y val="-3.62162460477071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67B-4D14-B3C5-CEF9DA7CEB14}"/>
                </c:ext>
              </c:extLst>
            </c:dLbl>
            <c:dLbl>
              <c:idx val="3"/>
              <c:layout>
                <c:manualLayout>
                  <c:x val="-4.4864915892135669E-2"/>
                  <c:y val="-2.9825143803994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67B-4D14-B3C5-CEF9DA7CEB14}"/>
                </c:ext>
              </c:extLst>
            </c:dLbl>
            <c:dLbl>
              <c:idx val="4"/>
              <c:layout>
                <c:manualLayout>
                  <c:x val="-4.1473442829845122E-2"/>
                  <c:y val="-2.76947763894231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67B-4D14-B3C5-CEF9DA7CEB1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Death!$A$24:$A$28</c:f>
              <c:numCache>
                <c:formatCode>General</c:formatCode>
                <c:ptCount val="5"/>
                <c:pt idx="0">
                  <c:v>2013</c:v>
                </c:pt>
                <c:pt idx="1">
                  <c:v>2014</c:v>
                </c:pt>
                <c:pt idx="2">
                  <c:v>2015</c:v>
                </c:pt>
                <c:pt idx="3">
                  <c:v>2016</c:v>
                </c:pt>
                <c:pt idx="4">
                  <c:v>2017</c:v>
                </c:pt>
              </c:numCache>
            </c:numRef>
          </c:cat>
          <c:val>
            <c:numRef>
              <c:f>Death!$C$24:$C$28</c:f>
              <c:numCache>
                <c:formatCode>0.00</c:formatCode>
                <c:ptCount val="5"/>
                <c:pt idx="0">
                  <c:v>10.041494366258462</c:v>
                </c:pt>
                <c:pt idx="1">
                  <c:v>11.428874879217572</c:v>
                </c:pt>
                <c:pt idx="2">
                  <c:v>11.045960400231966</c:v>
                </c:pt>
                <c:pt idx="3">
                  <c:v>14.902346955522731</c:v>
                </c:pt>
                <c:pt idx="4">
                  <c:v>15.555655879449066</c:v>
                </c:pt>
              </c:numCache>
            </c:numRef>
          </c:val>
          <c:smooth val="0"/>
          <c:extLst>
            <c:ext xmlns:c16="http://schemas.microsoft.com/office/drawing/2014/chart" uri="{C3380CC4-5D6E-409C-BE32-E72D297353CC}">
              <c16:uniqueId val="{0000000B-B67B-4D14-B3C5-CEF9DA7CEB14}"/>
            </c:ext>
          </c:extLst>
        </c:ser>
        <c:dLbls>
          <c:dLblPos val="ctr"/>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402815144"/>
        <c:axId val="402816320"/>
      </c:lineChart>
      <c:catAx>
        <c:axId val="40281514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50" b="0" i="0" u="none" strike="noStrike" kern="1200" spc="20" baseline="0">
                <a:solidFill>
                  <a:schemeClr val="tx1"/>
                </a:solidFill>
                <a:latin typeface="+mn-lt"/>
                <a:ea typeface="+mn-ea"/>
                <a:cs typeface="+mn-cs"/>
              </a:defRPr>
            </a:pPr>
            <a:endParaRPr lang="en-US"/>
          </a:p>
        </c:txPr>
        <c:crossAx val="402816320"/>
        <c:crosses val="autoZero"/>
        <c:auto val="1"/>
        <c:lblAlgn val="ctr"/>
        <c:lblOffset val="100"/>
        <c:noMultiLvlLbl val="0"/>
      </c:catAx>
      <c:valAx>
        <c:axId val="402816320"/>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1"/>
                </a:solidFill>
                <a:latin typeface="+mn-lt"/>
                <a:ea typeface="+mn-ea"/>
                <a:cs typeface="+mn-cs"/>
              </a:defRPr>
            </a:pPr>
            <a:endParaRPr lang="en-US"/>
          </a:p>
        </c:txPr>
        <c:crossAx val="40281514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1F544EA-C47C-4C64-9F77-2D01E05B4BBE}"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9A016958-AF4E-4829-836F-69BBCADD4214}">
      <dgm:prSet/>
      <dgm:spPr/>
      <dgm:t>
        <a:bodyPr/>
        <a:lstStyle/>
        <a:p>
          <a:r>
            <a:rPr lang="en-US"/>
            <a:t>26.8% of Lincoln County Youth believe that it would be easy to get prescription drugs that were not prescribed to them</a:t>
          </a:r>
        </a:p>
      </dgm:t>
    </dgm:pt>
    <dgm:pt modelId="{87B9978E-9D5D-4A43-8036-360BAE13B6E9}" type="parTrans" cxnId="{EE26D753-FCC7-44FA-8086-81B8DE2C7B30}">
      <dgm:prSet/>
      <dgm:spPr/>
      <dgm:t>
        <a:bodyPr/>
        <a:lstStyle/>
        <a:p>
          <a:endParaRPr lang="en-US"/>
        </a:p>
      </dgm:t>
    </dgm:pt>
    <dgm:pt modelId="{638B6946-CF31-4B75-AEF1-2EA574D03A15}" type="sibTrans" cxnId="{EE26D753-FCC7-44FA-8086-81B8DE2C7B30}">
      <dgm:prSet/>
      <dgm:spPr/>
      <dgm:t>
        <a:bodyPr/>
        <a:lstStyle/>
        <a:p>
          <a:endParaRPr lang="en-US"/>
        </a:p>
      </dgm:t>
    </dgm:pt>
    <dgm:pt modelId="{E22835DC-EADC-49DA-A43D-37FABB971F46}">
      <dgm:prSet/>
      <dgm:spPr/>
      <dgm:t>
        <a:bodyPr/>
        <a:lstStyle/>
        <a:p>
          <a:r>
            <a:rPr lang="en-US"/>
            <a:t>11.6% of youth believe that there is a 'slight' or 'no risk at all' when misusing prescription medications</a:t>
          </a:r>
        </a:p>
      </dgm:t>
    </dgm:pt>
    <dgm:pt modelId="{D2990F61-5B28-4BD6-9506-7441AF6B1394}" type="parTrans" cxnId="{69D216D6-5419-4400-BE85-91B412E1A3BC}">
      <dgm:prSet/>
      <dgm:spPr/>
      <dgm:t>
        <a:bodyPr/>
        <a:lstStyle/>
        <a:p>
          <a:endParaRPr lang="en-US"/>
        </a:p>
      </dgm:t>
    </dgm:pt>
    <dgm:pt modelId="{96FE0E3E-5F58-45BE-88F6-FD441EC3CF9F}" type="sibTrans" cxnId="{69D216D6-5419-4400-BE85-91B412E1A3BC}">
      <dgm:prSet/>
      <dgm:spPr/>
      <dgm:t>
        <a:bodyPr/>
        <a:lstStyle/>
        <a:p>
          <a:endParaRPr lang="en-US"/>
        </a:p>
      </dgm:t>
    </dgm:pt>
    <dgm:pt modelId="{DE8E0172-7B47-4A1B-894B-C12BC239261A}">
      <dgm:prSet/>
      <dgm:spPr/>
      <dgm:t>
        <a:bodyPr/>
        <a:lstStyle/>
        <a:p>
          <a:r>
            <a:rPr lang="en-US"/>
            <a:t>Most youth reported that they get prescription drugs from a friend or family member</a:t>
          </a:r>
        </a:p>
      </dgm:t>
    </dgm:pt>
    <dgm:pt modelId="{E17F2A41-FDC8-42C3-AED1-BB5D580C1276}" type="parTrans" cxnId="{2E469C62-AAD2-4872-901B-550DF3E82FCA}">
      <dgm:prSet/>
      <dgm:spPr/>
      <dgm:t>
        <a:bodyPr/>
        <a:lstStyle/>
        <a:p>
          <a:endParaRPr lang="en-US"/>
        </a:p>
      </dgm:t>
    </dgm:pt>
    <dgm:pt modelId="{CB776DB0-6D59-488A-9BC2-505A7ED8CB0A}" type="sibTrans" cxnId="{2E469C62-AAD2-4872-901B-550DF3E82FCA}">
      <dgm:prSet/>
      <dgm:spPr/>
      <dgm:t>
        <a:bodyPr/>
        <a:lstStyle/>
        <a:p>
          <a:endParaRPr lang="en-US"/>
        </a:p>
      </dgm:t>
    </dgm:pt>
    <dgm:pt modelId="{482A8AF6-FE83-46BB-92AF-5D74B0B2D69D}" type="pres">
      <dgm:prSet presAssocID="{41F544EA-C47C-4C64-9F77-2D01E05B4BBE}" presName="root" presStyleCnt="0">
        <dgm:presLayoutVars>
          <dgm:dir/>
          <dgm:resizeHandles val="exact"/>
        </dgm:presLayoutVars>
      </dgm:prSet>
      <dgm:spPr/>
    </dgm:pt>
    <dgm:pt modelId="{DE51D120-3DCE-4B1F-A3E2-F69E5A9DFDF6}" type="pres">
      <dgm:prSet presAssocID="{9A016958-AF4E-4829-836F-69BBCADD4214}" presName="compNode" presStyleCnt="0"/>
      <dgm:spPr/>
    </dgm:pt>
    <dgm:pt modelId="{1E18057C-1607-4B06-B751-8803AE3F982E}" type="pres">
      <dgm:prSet presAssocID="{9A016958-AF4E-4829-836F-69BBCADD4214}" presName="bgRect" presStyleLbl="bgShp" presStyleIdx="0" presStyleCnt="3"/>
      <dgm:spPr/>
    </dgm:pt>
    <dgm:pt modelId="{81708151-4E69-4FF4-99A7-77B6E6BE7D64}" type="pres">
      <dgm:prSet presAssocID="{9A016958-AF4E-4829-836F-69BBCADD4214}"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edle"/>
        </a:ext>
      </dgm:extLst>
    </dgm:pt>
    <dgm:pt modelId="{621934B5-5610-4F9A-8B0A-1FE7056AB8F5}" type="pres">
      <dgm:prSet presAssocID="{9A016958-AF4E-4829-836F-69BBCADD4214}" presName="spaceRect" presStyleCnt="0"/>
      <dgm:spPr/>
    </dgm:pt>
    <dgm:pt modelId="{556587AD-C14F-4883-9F28-85AA06B062B0}" type="pres">
      <dgm:prSet presAssocID="{9A016958-AF4E-4829-836F-69BBCADD4214}" presName="parTx" presStyleLbl="revTx" presStyleIdx="0" presStyleCnt="3">
        <dgm:presLayoutVars>
          <dgm:chMax val="0"/>
          <dgm:chPref val="0"/>
        </dgm:presLayoutVars>
      </dgm:prSet>
      <dgm:spPr/>
    </dgm:pt>
    <dgm:pt modelId="{453BFD43-9A90-483A-B53E-F9C252128179}" type="pres">
      <dgm:prSet presAssocID="{638B6946-CF31-4B75-AEF1-2EA574D03A15}" presName="sibTrans" presStyleCnt="0"/>
      <dgm:spPr/>
    </dgm:pt>
    <dgm:pt modelId="{DE67AEF4-B688-4F53-B05C-7BA1F9F584EE}" type="pres">
      <dgm:prSet presAssocID="{E22835DC-EADC-49DA-A43D-37FABB971F46}" presName="compNode" presStyleCnt="0"/>
      <dgm:spPr/>
    </dgm:pt>
    <dgm:pt modelId="{3460C87C-E9B0-4500-A6B7-28247DC36595}" type="pres">
      <dgm:prSet presAssocID="{E22835DC-EADC-49DA-A43D-37FABB971F46}" presName="bgRect" presStyleLbl="bgShp" presStyleIdx="1" presStyleCnt="3"/>
      <dgm:spPr/>
    </dgm:pt>
    <dgm:pt modelId="{9124AB60-ECE8-4AEF-BB81-930F3DE8AD2B}" type="pres">
      <dgm:prSet presAssocID="{E22835DC-EADC-49DA-A43D-37FABB971F4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ine"/>
        </a:ext>
      </dgm:extLst>
    </dgm:pt>
    <dgm:pt modelId="{8B9A339B-E9F3-4EDC-BD7D-17E3A0E481E5}" type="pres">
      <dgm:prSet presAssocID="{E22835DC-EADC-49DA-A43D-37FABB971F46}" presName="spaceRect" presStyleCnt="0"/>
      <dgm:spPr/>
    </dgm:pt>
    <dgm:pt modelId="{85C997A0-3649-4F3C-BC63-BEBE666694F4}" type="pres">
      <dgm:prSet presAssocID="{E22835DC-EADC-49DA-A43D-37FABB971F46}" presName="parTx" presStyleLbl="revTx" presStyleIdx="1" presStyleCnt="3">
        <dgm:presLayoutVars>
          <dgm:chMax val="0"/>
          <dgm:chPref val="0"/>
        </dgm:presLayoutVars>
      </dgm:prSet>
      <dgm:spPr/>
    </dgm:pt>
    <dgm:pt modelId="{FCDF5C3F-DCCF-4B2B-AF42-D2FC8A056FDE}" type="pres">
      <dgm:prSet presAssocID="{96FE0E3E-5F58-45BE-88F6-FD441EC3CF9F}" presName="sibTrans" presStyleCnt="0"/>
      <dgm:spPr/>
    </dgm:pt>
    <dgm:pt modelId="{12D3C40B-6BD5-46F5-9A5D-6413478A067E}" type="pres">
      <dgm:prSet presAssocID="{DE8E0172-7B47-4A1B-894B-C12BC239261A}" presName="compNode" presStyleCnt="0"/>
      <dgm:spPr/>
    </dgm:pt>
    <dgm:pt modelId="{5E3EAEC9-DF13-4ACD-9560-75F383E27975}" type="pres">
      <dgm:prSet presAssocID="{DE8E0172-7B47-4A1B-894B-C12BC239261A}" presName="bgRect" presStyleLbl="bgShp" presStyleIdx="2" presStyleCnt="3"/>
      <dgm:spPr/>
    </dgm:pt>
    <dgm:pt modelId="{87F3973E-D2B4-4256-910C-F2E30C7B2FC1}" type="pres">
      <dgm:prSet presAssocID="{DE8E0172-7B47-4A1B-894B-C12BC239261A}"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8422F30B-DE64-43EA-A2FF-9D877126E8A4}" type="pres">
      <dgm:prSet presAssocID="{DE8E0172-7B47-4A1B-894B-C12BC239261A}" presName="spaceRect" presStyleCnt="0"/>
      <dgm:spPr/>
    </dgm:pt>
    <dgm:pt modelId="{2B6FD39D-7AA3-4604-8E58-A0FBCCDF68EA}" type="pres">
      <dgm:prSet presAssocID="{DE8E0172-7B47-4A1B-894B-C12BC239261A}" presName="parTx" presStyleLbl="revTx" presStyleIdx="2" presStyleCnt="3">
        <dgm:presLayoutVars>
          <dgm:chMax val="0"/>
          <dgm:chPref val="0"/>
        </dgm:presLayoutVars>
      </dgm:prSet>
      <dgm:spPr/>
    </dgm:pt>
  </dgm:ptLst>
  <dgm:cxnLst>
    <dgm:cxn modelId="{2E469C62-AAD2-4872-901B-550DF3E82FCA}" srcId="{41F544EA-C47C-4C64-9F77-2D01E05B4BBE}" destId="{DE8E0172-7B47-4A1B-894B-C12BC239261A}" srcOrd="2" destOrd="0" parTransId="{E17F2A41-FDC8-42C3-AED1-BB5D580C1276}" sibTransId="{CB776DB0-6D59-488A-9BC2-505A7ED8CB0A}"/>
    <dgm:cxn modelId="{EE26D753-FCC7-44FA-8086-81B8DE2C7B30}" srcId="{41F544EA-C47C-4C64-9F77-2D01E05B4BBE}" destId="{9A016958-AF4E-4829-836F-69BBCADD4214}" srcOrd="0" destOrd="0" parTransId="{87B9978E-9D5D-4A43-8036-360BAE13B6E9}" sibTransId="{638B6946-CF31-4B75-AEF1-2EA574D03A15}"/>
    <dgm:cxn modelId="{FD577481-C958-4344-AA1A-AFDC4E54AE5E}" type="presOf" srcId="{9A016958-AF4E-4829-836F-69BBCADD4214}" destId="{556587AD-C14F-4883-9F28-85AA06B062B0}" srcOrd="0" destOrd="0" presId="urn:microsoft.com/office/officeart/2018/2/layout/IconVerticalSolidList"/>
    <dgm:cxn modelId="{A5EE1B9C-0797-4EDB-8ECB-DF03F76A6A04}" type="presOf" srcId="{DE8E0172-7B47-4A1B-894B-C12BC239261A}" destId="{2B6FD39D-7AA3-4604-8E58-A0FBCCDF68EA}" srcOrd="0" destOrd="0" presId="urn:microsoft.com/office/officeart/2018/2/layout/IconVerticalSolidList"/>
    <dgm:cxn modelId="{C74D3DA3-5E89-4A9E-A227-744CDB564453}" type="presOf" srcId="{41F544EA-C47C-4C64-9F77-2D01E05B4BBE}" destId="{482A8AF6-FE83-46BB-92AF-5D74B0B2D69D}" srcOrd="0" destOrd="0" presId="urn:microsoft.com/office/officeart/2018/2/layout/IconVerticalSolidList"/>
    <dgm:cxn modelId="{ED677EC7-8F5A-4CCD-A7CD-7C74ED4CD785}" type="presOf" srcId="{E22835DC-EADC-49DA-A43D-37FABB971F46}" destId="{85C997A0-3649-4F3C-BC63-BEBE666694F4}" srcOrd="0" destOrd="0" presId="urn:microsoft.com/office/officeart/2018/2/layout/IconVerticalSolidList"/>
    <dgm:cxn modelId="{69D216D6-5419-4400-BE85-91B412E1A3BC}" srcId="{41F544EA-C47C-4C64-9F77-2D01E05B4BBE}" destId="{E22835DC-EADC-49DA-A43D-37FABB971F46}" srcOrd="1" destOrd="0" parTransId="{D2990F61-5B28-4BD6-9506-7441AF6B1394}" sibTransId="{96FE0E3E-5F58-45BE-88F6-FD441EC3CF9F}"/>
    <dgm:cxn modelId="{7EA78D83-ECE0-486A-B5F6-B25F91774702}" type="presParOf" srcId="{482A8AF6-FE83-46BB-92AF-5D74B0B2D69D}" destId="{DE51D120-3DCE-4B1F-A3E2-F69E5A9DFDF6}" srcOrd="0" destOrd="0" presId="urn:microsoft.com/office/officeart/2018/2/layout/IconVerticalSolidList"/>
    <dgm:cxn modelId="{E336ACA8-B92D-4844-806F-30F0801BE619}" type="presParOf" srcId="{DE51D120-3DCE-4B1F-A3E2-F69E5A9DFDF6}" destId="{1E18057C-1607-4B06-B751-8803AE3F982E}" srcOrd="0" destOrd="0" presId="urn:microsoft.com/office/officeart/2018/2/layout/IconVerticalSolidList"/>
    <dgm:cxn modelId="{FFE04ED0-26A3-4656-8A8F-8B0434D5C0A6}" type="presParOf" srcId="{DE51D120-3DCE-4B1F-A3E2-F69E5A9DFDF6}" destId="{81708151-4E69-4FF4-99A7-77B6E6BE7D64}" srcOrd="1" destOrd="0" presId="urn:microsoft.com/office/officeart/2018/2/layout/IconVerticalSolidList"/>
    <dgm:cxn modelId="{E4A58ED3-E21B-40CD-BBC4-F577B1DFA99C}" type="presParOf" srcId="{DE51D120-3DCE-4B1F-A3E2-F69E5A9DFDF6}" destId="{621934B5-5610-4F9A-8B0A-1FE7056AB8F5}" srcOrd="2" destOrd="0" presId="urn:microsoft.com/office/officeart/2018/2/layout/IconVerticalSolidList"/>
    <dgm:cxn modelId="{7908E7B3-08A5-46B5-A2FB-1E888F91CD73}" type="presParOf" srcId="{DE51D120-3DCE-4B1F-A3E2-F69E5A9DFDF6}" destId="{556587AD-C14F-4883-9F28-85AA06B062B0}" srcOrd="3" destOrd="0" presId="urn:microsoft.com/office/officeart/2018/2/layout/IconVerticalSolidList"/>
    <dgm:cxn modelId="{C7A7D01E-7EFD-4DBE-AEED-FAFAA72E30A7}" type="presParOf" srcId="{482A8AF6-FE83-46BB-92AF-5D74B0B2D69D}" destId="{453BFD43-9A90-483A-B53E-F9C252128179}" srcOrd="1" destOrd="0" presId="urn:microsoft.com/office/officeart/2018/2/layout/IconVerticalSolidList"/>
    <dgm:cxn modelId="{C7B54E00-C408-4980-AD63-6A6A270836E4}" type="presParOf" srcId="{482A8AF6-FE83-46BB-92AF-5D74B0B2D69D}" destId="{DE67AEF4-B688-4F53-B05C-7BA1F9F584EE}" srcOrd="2" destOrd="0" presId="urn:microsoft.com/office/officeart/2018/2/layout/IconVerticalSolidList"/>
    <dgm:cxn modelId="{44BB0AD9-A3F4-4B61-9AF2-8830DD2F54EF}" type="presParOf" srcId="{DE67AEF4-B688-4F53-B05C-7BA1F9F584EE}" destId="{3460C87C-E9B0-4500-A6B7-28247DC36595}" srcOrd="0" destOrd="0" presId="urn:microsoft.com/office/officeart/2018/2/layout/IconVerticalSolidList"/>
    <dgm:cxn modelId="{5751F47C-86A1-446D-B504-82935E1B8AE5}" type="presParOf" srcId="{DE67AEF4-B688-4F53-B05C-7BA1F9F584EE}" destId="{9124AB60-ECE8-4AEF-BB81-930F3DE8AD2B}" srcOrd="1" destOrd="0" presId="urn:microsoft.com/office/officeart/2018/2/layout/IconVerticalSolidList"/>
    <dgm:cxn modelId="{5B23204A-29FB-4BBC-932B-5ACA0F132D26}" type="presParOf" srcId="{DE67AEF4-B688-4F53-B05C-7BA1F9F584EE}" destId="{8B9A339B-E9F3-4EDC-BD7D-17E3A0E481E5}" srcOrd="2" destOrd="0" presId="urn:microsoft.com/office/officeart/2018/2/layout/IconVerticalSolidList"/>
    <dgm:cxn modelId="{DA8EB7F0-25AD-4827-BA9C-F5991C1BFDF1}" type="presParOf" srcId="{DE67AEF4-B688-4F53-B05C-7BA1F9F584EE}" destId="{85C997A0-3649-4F3C-BC63-BEBE666694F4}" srcOrd="3" destOrd="0" presId="urn:microsoft.com/office/officeart/2018/2/layout/IconVerticalSolidList"/>
    <dgm:cxn modelId="{9AE71D2F-B3F5-4AB7-A75B-928BCD7736F6}" type="presParOf" srcId="{482A8AF6-FE83-46BB-92AF-5D74B0B2D69D}" destId="{FCDF5C3F-DCCF-4B2B-AF42-D2FC8A056FDE}" srcOrd="3" destOrd="0" presId="urn:microsoft.com/office/officeart/2018/2/layout/IconVerticalSolidList"/>
    <dgm:cxn modelId="{DFA7BA6C-52BA-475A-BDBA-5440FC6BBF55}" type="presParOf" srcId="{482A8AF6-FE83-46BB-92AF-5D74B0B2D69D}" destId="{12D3C40B-6BD5-46F5-9A5D-6413478A067E}" srcOrd="4" destOrd="0" presId="urn:microsoft.com/office/officeart/2018/2/layout/IconVerticalSolidList"/>
    <dgm:cxn modelId="{7439069E-B53A-4445-B9E0-87C2331FAA43}" type="presParOf" srcId="{12D3C40B-6BD5-46F5-9A5D-6413478A067E}" destId="{5E3EAEC9-DF13-4ACD-9560-75F383E27975}" srcOrd="0" destOrd="0" presId="urn:microsoft.com/office/officeart/2018/2/layout/IconVerticalSolidList"/>
    <dgm:cxn modelId="{DEDEA112-6014-4DD6-9E43-754BFF540383}" type="presParOf" srcId="{12D3C40B-6BD5-46F5-9A5D-6413478A067E}" destId="{87F3973E-D2B4-4256-910C-F2E30C7B2FC1}" srcOrd="1" destOrd="0" presId="urn:microsoft.com/office/officeart/2018/2/layout/IconVerticalSolidList"/>
    <dgm:cxn modelId="{DE9AB3D3-9EE0-48B7-9737-B095BE53F380}" type="presParOf" srcId="{12D3C40B-6BD5-46F5-9A5D-6413478A067E}" destId="{8422F30B-DE64-43EA-A2FF-9D877126E8A4}" srcOrd="2" destOrd="0" presId="urn:microsoft.com/office/officeart/2018/2/layout/IconVerticalSolidList"/>
    <dgm:cxn modelId="{76CB411F-81C7-4ABB-956B-9B7CC7EDC6C3}" type="presParOf" srcId="{12D3C40B-6BD5-46F5-9A5D-6413478A067E}" destId="{2B6FD39D-7AA3-4604-8E58-A0FBCCDF68E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9214C7-8626-413A-8DB2-3892B05B996B}"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AF2B25C8-92AA-4B56-88F0-3F512A4AC13E}">
      <dgm:prSet/>
      <dgm:spPr/>
      <dgm:t>
        <a:bodyPr/>
        <a:lstStyle/>
        <a:p>
          <a:pPr>
            <a:lnSpc>
              <a:spcPct val="100000"/>
            </a:lnSpc>
          </a:pPr>
          <a:r>
            <a:rPr lang="en-US"/>
            <a:t>In 2017 there were 242 drug-related arrests in Lincoln County</a:t>
          </a:r>
        </a:p>
      </dgm:t>
    </dgm:pt>
    <dgm:pt modelId="{083C56E2-DC2E-4A4C-8510-BBD070E5991E}" type="parTrans" cxnId="{05551D4E-AA8C-4328-BB52-449FBEEDAFCA}">
      <dgm:prSet/>
      <dgm:spPr/>
      <dgm:t>
        <a:bodyPr/>
        <a:lstStyle/>
        <a:p>
          <a:endParaRPr lang="en-US"/>
        </a:p>
      </dgm:t>
    </dgm:pt>
    <dgm:pt modelId="{703E8FD7-AA4C-49B2-BA71-F29340B38238}" type="sibTrans" cxnId="{05551D4E-AA8C-4328-BB52-449FBEEDAFCA}">
      <dgm:prSet/>
      <dgm:spPr/>
      <dgm:t>
        <a:bodyPr/>
        <a:lstStyle/>
        <a:p>
          <a:endParaRPr lang="en-US"/>
        </a:p>
      </dgm:t>
    </dgm:pt>
    <dgm:pt modelId="{81997A7A-6674-40A6-B358-6F6E4571DA1F}">
      <dgm:prSet/>
      <dgm:spPr/>
      <dgm:t>
        <a:bodyPr/>
        <a:lstStyle/>
        <a:p>
          <a:pPr>
            <a:lnSpc>
              <a:spcPct val="100000"/>
            </a:lnSpc>
          </a:pPr>
          <a:r>
            <a:rPr lang="en-US"/>
            <a:t>In 2016 there were less than 10 Drug related fatalities and injuries in Lincoln County.</a:t>
          </a:r>
        </a:p>
      </dgm:t>
    </dgm:pt>
    <dgm:pt modelId="{50E047B5-2325-4E31-9C00-DE8A2C87DBC0}" type="parTrans" cxnId="{554F50F5-CFD8-43EC-B6AB-F04A83A4ADC5}">
      <dgm:prSet/>
      <dgm:spPr/>
      <dgm:t>
        <a:bodyPr/>
        <a:lstStyle/>
        <a:p>
          <a:endParaRPr lang="en-US"/>
        </a:p>
      </dgm:t>
    </dgm:pt>
    <dgm:pt modelId="{4A6228A3-6E2E-4134-ABEB-3A7D08C7D4A5}" type="sibTrans" cxnId="{554F50F5-CFD8-43EC-B6AB-F04A83A4ADC5}">
      <dgm:prSet/>
      <dgm:spPr/>
      <dgm:t>
        <a:bodyPr/>
        <a:lstStyle/>
        <a:p>
          <a:endParaRPr lang="en-US"/>
        </a:p>
      </dgm:t>
    </dgm:pt>
    <dgm:pt modelId="{1CA793AB-8EB1-4B51-A043-92530F5E3E33}" type="pres">
      <dgm:prSet presAssocID="{189214C7-8626-413A-8DB2-3892B05B996B}" presName="root" presStyleCnt="0">
        <dgm:presLayoutVars>
          <dgm:dir/>
          <dgm:resizeHandles val="exact"/>
        </dgm:presLayoutVars>
      </dgm:prSet>
      <dgm:spPr/>
    </dgm:pt>
    <dgm:pt modelId="{F724DE1A-127E-4611-B77E-8E0EF5C12FED}" type="pres">
      <dgm:prSet presAssocID="{AF2B25C8-92AA-4B56-88F0-3F512A4AC13E}" presName="compNode" presStyleCnt="0"/>
      <dgm:spPr/>
    </dgm:pt>
    <dgm:pt modelId="{F078AC79-6063-4D1E-B8DF-0C2FD7BD89D1}" type="pres">
      <dgm:prSet presAssocID="{AF2B25C8-92AA-4B56-88F0-3F512A4AC13E}" presName="bgRect" presStyleLbl="bgShp" presStyleIdx="0" presStyleCnt="2"/>
      <dgm:spPr/>
    </dgm:pt>
    <dgm:pt modelId="{5DB4BC91-5304-48D9-A3BE-F12C38E9D8B6}" type="pres">
      <dgm:prSet presAssocID="{AF2B25C8-92AA-4B56-88F0-3F512A4AC13E}"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cuffs"/>
        </a:ext>
      </dgm:extLst>
    </dgm:pt>
    <dgm:pt modelId="{7BEC81FD-E07E-4AD5-AA8F-033008935AE8}" type="pres">
      <dgm:prSet presAssocID="{AF2B25C8-92AA-4B56-88F0-3F512A4AC13E}" presName="spaceRect" presStyleCnt="0"/>
      <dgm:spPr/>
    </dgm:pt>
    <dgm:pt modelId="{4DADB5D2-53ED-4C3F-B7A5-C3A268FA61E1}" type="pres">
      <dgm:prSet presAssocID="{AF2B25C8-92AA-4B56-88F0-3F512A4AC13E}" presName="parTx" presStyleLbl="revTx" presStyleIdx="0" presStyleCnt="2">
        <dgm:presLayoutVars>
          <dgm:chMax val="0"/>
          <dgm:chPref val="0"/>
        </dgm:presLayoutVars>
      </dgm:prSet>
      <dgm:spPr/>
    </dgm:pt>
    <dgm:pt modelId="{7D5FF796-7622-482B-AA94-1068FA4C08F0}" type="pres">
      <dgm:prSet presAssocID="{703E8FD7-AA4C-49B2-BA71-F29340B38238}" presName="sibTrans" presStyleCnt="0"/>
      <dgm:spPr/>
    </dgm:pt>
    <dgm:pt modelId="{64C13454-C83A-4324-9447-A82B35F53E02}" type="pres">
      <dgm:prSet presAssocID="{81997A7A-6674-40A6-B358-6F6E4571DA1F}" presName="compNode" presStyleCnt="0"/>
      <dgm:spPr/>
    </dgm:pt>
    <dgm:pt modelId="{C359AE36-F1D3-4F88-A3D2-43AAC8C5D046}" type="pres">
      <dgm:prSet presAssocID="{81997A7A-6674-40A6-B358-6F6E4571DA1F}" presName="bgRect" presStyleLbl="bgShp" presStyleIdx="1" presStyleCnt="2"/>
      <dgm:spPr/>
    </dgm:pt>
    <dgm:pt modelId="{BA012677-CB72-4AE9-B66E-F8D8BA124077}" type="pres">
      <dgm:prSet presAssocID="{81997A7A-6674-40A6-B358-6F6E4571DA1F}"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91F294AF-C9E1-4169-98EE-302F040563B4}" type="pres">
      <dgm:prSet presAssocID="{81997A7A-6674-40A6-B358-6F6E4571DA1F}" presName="spaceRect" presStyleCnt="0"/>
      <dgm:spPr/>
    </dgm:pt>
    <dgm:pt modelId="{5E12ACD3-D7AB-41E4-83E6-193934508733}" type="pres">
      <dgm:prSet presAssocID="{81997A7A-6674-40A6-B358-6F6E4571DA1F}" presName="parTx" presStyleLbl="revTx" presStyleIdx="1" presStyleCnt="2">
        <dgm:presLayoutVars>
          <dgm:chMax val="0"/>
          <dgm:chPref val="0"/>
        </dgm:presLayoutVars>
      </dgm:prSet>
      <dgm:spPr/>
    </dgm:pt>
  </dgm:ptLst>
  <dgm:cxnLst>
    <dgm:cxn modelId="{835F983A-4DEE-477C-8B72-2FC906BAF993}" type="presOf" srcId="{AF2B25C8-92AA-4B56-88F0-3F512A4AC13E}" destId="{4DADB5D2-53ED-4C3F-B7A5-C3A268FA61E1}" srcOrd="0" destOrd="0" presId="urn:microsoft.com/office/officeart/2018/2/layout/IconVerticalSolidList"/>
    <dgm:cxn modelId="{05551D4E-AA8C-4328-BB52-449FBEEDAFCA}" srcId="{189214C7-8626-413A-8DB2-3892B05B996B}" destId="{AF2B25C8-92AA-4B56-88F0-3F512A4AC13E}" srcOrd="0" destOrd="0" parTransId="{083C56E2-DC2E-4A4C-8510-BBD070E5991E}" sibTransId="{703E8FD7-AA4C-49B2-BA71-F29340B38238}"/>
    <dgm:cxn modelId="{F9F5D098-B35D-41B3-8128-60F1071671E3}" type="presOf" srcId="{81997A7A-6674-40A6-B358-6F6E4571DA1F}" destId="{5E12ACD3-D7AB-41E4-83E6-193934508733}" srcOrd="0" destOrd="0" presId="urn:microsoft.com/office/officeart/2018/2/layout/IconVerticalSolidList"/>
    <dgm:cxn modelId="{CBDCADAE-0DB4-4F81-8D5B-5EDC9A2F7AAF}" type="presOf" srcId="{189214C7-8626-413A-8DB2-3892B05B996B}" destId="{1CA793AB-8EB1-4B51-A043-92530F5E3E33}" srcOrd="0" destOrd="0" presId="urn:microsoft.com/office/officeart/2018/2/layout/IconVerticalSolidList"/>
    <dgm:cxn modelId="{554F50F5-CFD8-43EC-B6AB-F04A83A4ADC5}" srcId="{189214C7-8626-413A-8DB2-3892B05B996B}" destId="{81997A7A-6674-40A6-B358-6F6E4571DA1F}" srcOrd="1" destOrd="0" parTransId="{50E047B5-2325-4E31-9C00-DE8A2C87DBC0}" sibTransId="{4A6228A3-6E2E-4134-ABEB-3A7D08C7D4A5}"/>
    <dgm:cxn modelId="{78D679DB-C492-48DB-BD1A-EB343E1D9954}" type="presParOf" srcId="{1CA793AB-8EB1-4B51-A043-92530F5E3E33}" destId="{F724DE1A-127E-4611-B77E-8E0EF5C12FED}" srcOrd="0" destOrd="0" presId="urn:microsoft.com/office/officeart/2018/2/layout/IconVerticalSolidList"/>
    <dgm:cxn modelId="{E8A2DAC1-4933-432B-AC19-556F79F785FB}" type="presParOf" srcId="{F724DE1A-127E-4611-B77E-8E0EF5C12FED}" destId="{F078AC79-6063-4D1E-B8DF-0C2FD7BD89D1}" srcOrd="0" destOrd="0" presId="urn:microsoft.com/office/officeart/2018/2/layout/IconVerticalSolidList"/>
    <dgm:cxn modelId="{BB0E59F8-2EE4-4EC4-870B-B64654200A56}" type="presParOf" srcId="{F724DE1A-127E-4611-B77E-8E0EF5C12FED}" destId="{5DB4BC91-5304-48D9-A3BE-F12C38E9D8B6}" srcOrd="1" destOrd="0" presId="urn:microsoft.com/office/officeart/2018/2/layout/IconVerticalSolidList"/>
    <dgm:cxn modelId="{9AA4C1A8-E766-450A-BFE1-D10FA9AF03EF}" type="presParOf" srcId="{F724DE1A-127E-4611-B77E-8E0EF5C12FED}" destId="{7BEC81FD-E07E-4AD5-AA8F-033008935AE8}" srcOrd="2" destOrd="0" presId="urn:microsoft.com/office/officeart/2018/2/layout/IconVerticalSolidList"/>
    <dgm:cxn modelId="{C049C652-F887-42E1-8108-B7A4F298D8C7}" type="presParOf" srcId="{F724DE1A-127E-4611-B77E-8E0EF5C12FED}" destId="{4DADB5D2-53ED-4C3F-B7A5-C3A268FA61E1}" srcOrd="3" destOrd="0" presId="urn:microsoft.com/office/officeart/2018/2/layout/IconVerticalSolidList"/>
    <dgm:cxn modelId="{0D7D990E-348C-4461-9680-AA9111DE0FB2}" type="presParOf" srcId="{1CA793AB-8EB1-4B51-A043-92530F5E3E33}" destId="{7D5FF796-7622-482B-AA94-1068FA4C08F0}" srcOrd="1" destOrd="0" presId="urn:microsoft.com/office/officeart/2018/2/layout/IconVerticalSolidList"/>
    <dgm:cxn modelId="{27670337-6588-4C12-AFE1-9EABDB48509E}" type="presParOf" srcId="{1CA793AB-8EB1-4B51-A043-92530F5E3E33}" destId="{64C13454-C83A-4324-9447-A82B35F53E02}" srcOrd="2" destOrd="0" presId="urn:microsoft.com/office/officeart/2018/2/layout/IconVerticalSolidList"/>
    <dgm:cxn modelId="{BDF42307-6E97-40AF-830C-CB51AB4689D2}" type="presParOf" srcId="{64C13454-C83A-4324-9447-A82B35F53E02}" destId="{C359AE36-F1D3-4F88-A3D2-43AAC8C5D046}" srcOrd="0" destOrd="0" presId="urn:microsoft.com/office/officeart/2018/2/layout/IconVerticalSolidList"/>
    <dgm:cxn modelId="{8D40F639-5025-4CCF-9646-58C27AF5038C}" type="presParOf" srcId="{64C13454-C83A-4324-9447-A82B35F53E02}" destId="{BA012677-CB72-4AE9-B66E-F8D8BA124077}" srcOrd="1" destOrd="0" presId="urn:microsoft.com/office/officeart/2018/2/layout/IconVerticalSolidList"/>
    <dgm:cxn modelId="{5EE4F9E2-26E0-4E4E-9E8C-B844509577BC}" type="presParOf" srcId="{64C13454-C83A-4324-9447-A82B35F53E02}" destId="{91F294AF-C9E1-4169-98EE-302F040563B4}" srcOrd="2" destOrd="0" presId="urn:microsoft.com/office/officeart/2018/2/layout/IconVerticalSolidList"/>
    <dgm:cxn modelId="{6D0942CC-AC9C-4843-80D2-1953E4FED9BA}" type="presParOf" srcId="{64C13454-C83A-4324-9447-A82B35F53E02}" destId="{5E12ACD3-D7AB-41E4-83E6-19393450873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DFD7B9-6757-4FA8-86AB-959AD4D27A5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E493C584-7664-4802-AD31-3961069642BD}">
      <dgm:prSet/>
      <dgm:spPr/>
      <dgm:t>
        <a:bodyPr/>
        <a:lstStyle/>
        <a:p>
          <a:pPr>
            <a:lnSpc>
              <a:spcPct val="100000"/>
            </a:lnSpc>
          </a:pPr>
          <a:r>
            <a:rPr lang="en-US"/>
            <a:t>Naloxone</a:t>
          </a:r>
        </a:p>
      </dgm:t>
    </dgm:pt>
    <dgm:pt modelId="{C158C9C4-91D7-40BE-A4D4-B647D2E829CE}" type="parTrans" cxnId="{40A7A46D-7C01-4CF0-B93E-230ABFC4E695}">
      <dgm:prSet/>
      <dgm:spPr/>
      <dgm:t>
        <a:bodyPr/>
        <a:lstStyle/>
        <a:p>
          <a:endParaRPr lang="en-US"/>
        </a:p>
      </dgm:t>
    </dgm:pt>
    <dgm:pt modelId="{BB1D4AC6-ADC1-46BE-AB63-EF213E83EF57}" type="sibTrans" cxnId="{40A7A46D-7C01-4CF0-B93E-230ABFC4E695}">
      <dgm:prSet/>
      <dgm:spPr/>
      <dgm:t>
        <a:bodyPr/>
        <a:lstStyle/>
        <a:p>
          <a:pPr>
            <a:lnSpc>
              <a:spcPct val="100000"/>
            </a:lnSpc>
          </a:pPr>
          <a:endParaRPr lang="en-US"/>
        </a:p>
      </dgm:t>
    </dgm:pt>
    <dgm:pt modelId="{A6D40358-1EE5-40E6-A0D1-31FD9E155CF5}">
      <dgm:prSet/>
      <dgm:spPr/>
      <dgm:t>
        <a:bodyPr/>
        <a:lstStyle/>
        <a:p>
          <a:pPr>
            <a:lnSpc>
              <a:spcPct val="100000"/>
            </a:lnSpc>
          </a:pPr>
          <a:r>
            <a:rPr lang="en-US"/>
            <a:t>Staff time (Police, LCAD, Fire)</a:t>
          </a:r>
        </a:p>
      </dgm:t>
    </dgm:pt>
    <dgm:pt modelId="{906ADB5A-214F-48E1-87C3-F90DF8DAE6C0}" type="parTrans" cxnId="{4AE0F48A-4370-4FA4-A52F-71A96A849DA2}">
      <dgm:prSet/>
      <dgm:spPr/>
      <dgm:t>
        <a:bodyPr/>
        <a:lstStyle/>
        <a:p>
          <a:endParaRPr lang="en-US"/>
        </a:p>
      </dgm:t>
    </dgm:pt>
    <dgm:pt modelId="{51272C0F-291E-42A4-8418-1A9BA73DB662}" type="sibTrans" cxnId="{4AE0F48A-4370-4FA4-A52F-71A96A849DA2}">
      <dgm:prSet/>
      <dgm:spPr/>
      <dgm:t>
        <a:bodyPr/>
        <a:lstStyle/>
        <a:p>
          <a:pPr>
            <a:lnSpc>
              <a:spcPct val="100000"/>
            </a:lnSpc>
          </a:pPr>
          <a:endParaRPr lang="en-US"/>
        </a:p>
      </dgm:t>
    </dgm:pt>
    <dgm:pt modelId="{0F06DB57-E6C1-427F-BE70-9893AC8CA237}">
      <dgm:prSet/>
      <dgm:spPr/>
      <dgm:t>
        <a:bodyPr/>
        <a:lstStyle/>
        <a:p>
          <a:pPr>
            <a:lnSpc>
              <a:spcPct val="100000"/>
            </a:lnSpc>
          </a:pPr>
          <a:r>
            <a:rPr lang="en-US">
              <a:cs typeface="Calibri Light" panose="020F0302020204030204"/>
            </a:rPr>
            <a:t>Medical Cost</a:t>
          </a:r>
          <a:endParaRPr lang="en-US"/>
        </a:p>
      </dgm:t>
    </dgm:pt>
    <dgm:pt modelId="{8D70EA77-321B-4F70-9945-1E9CBA65F202}" type="parTrans" cxnId="{CB2C92F6-4227-4978-9722-9710533A998A}">
      <dgm:prSet/>
      <dgm:spPr/>
      <dgm:t>
        <a:bodyPr/>
        <a:lstStyle/>
        <a:p>
          <a:endParaRPr lang="en-US"/>
        </a:p>
      </dgm:t>
    </dgm:pt>
    <dgm:pt modelId="{F040E566-E3F9-4C90-BCE6-67A4153A9D71}" type="sibTrans" cxnId="{CB2C92F6-4227-4978-9722-9710533A998A}">
      <dgm:prSet/>
      <dgm:spPr/>
      <dgm:t>
        <a:bodyPr/>
        <a:lstStyle/>
        <a:p>
          <a:pPr>
            <a:lnSpc>
              <a:spcPct val="100000"/>
            </a:lnSpc>
          </a:pPr>
          <a:endParaRPr lang="en-US"/>
        </a:p>
      </dgm:t>
    </dgm:pt>
    <dgm:pt modelId="{C6DF20C6-8605-4BFD-BA21-D8797052D157}">
      <dgm:prSet/>
      <dgm:spPr/>
      <dgm:t>
        <a:bodyPr/>
        <a:lstStyle/>
        <a:p>
          <a:pPr>
            <a:lnSpc>
              <a:spcPct val="100000"/>
            </a:lnSpc>
          </a:pPr>
          <a:r>
            <a:rPr lang="en-US">
              <a:cs typeface="Calibri Light" panose="020F0302020204030204"/>
            </a:rPr>
            <a:t>Human Cost</a:t>
          </a:r>
          <a:endParaRPr lang="en-US"/>
        </a:p>
      </dgm:t>
    </dgm:pt>
    <dgm:pt modelId="{151998FF-D689-4D5D-A3FB-3D9FA9A3116C}" type="parTrans" cxnId="{9670A96B-C55A-44E4-9807-0E67B85B4172}">
      <dgm:prSet/>
      <dgm:spPr/>
      <dgm:t>
        <a:bodyPr/>
        <a:lstStyle/>
        <a:p>
          <a:endParaRPr lang="en-US"/>
        </a:p>
      </dgm:t>
    </dgm:pt>
    <dgm:pt modelId="{874D36AF-6DB6-4059-86B6-67803B2D0261}" type="sibTrans" cxnId="{9670A96B-C55A-44E4-9807-0E67B85B4172}">
      <dgm:prSet/>
      <dgm:spPr/>
      <dgm:t>
        <a:bodyPr/>
        <a:lstStyle/>
        <a:p>
          <a:pPr>
            <a:lnSpc>
              <a:spcPct val="100000"/>
            </a:lnSpc>
          </a:pPr>
          <a:endParaRPr lang="en-US"/>
        </a:p>
      </dgm:t>
    </dgm:pt>
    <dgm:pt modelId="{44E09D71-7B8A-48D7-BB0C-50D10CB86C4B}" type="pres">
      <dgm:prSet presAssocID="{94DFD7B9-6757-4FA8-86AB-959AD4D27A55}" presName="root" presStyleCnt="0">
        <dgm:presLayoutVars>
          <dgm:dir/>
          <dgm:resizeHandles val="exact"/>
        </dgm:presLayoutVars>
      </dgm:prSet>
      <dgm:spPr/>
    </dgm:pt>
    <dgm:pt modelId="{A3754CD3-610E-4CBE-A981-E7B1A3ACB1A8}" type="pres">
      <dgm:prSet presAssocID="{94DFD7B9-6757-4FA8-86AB-959AD4D27A55}" presName="container" presStyleCnt="0">
        <dgm:presLayoutVars>
          <dgm:dir/>
          <dgm:resizeHandles val="exact"/>
        </dgm:presLayoutVars>
      </dgm:prSet>
      <dgm:spPr/>
    </dgm:pt>
    <dgm:pt modelId="{8BBB487A-604F-41DA-B448-3629B025828D}" type="pres">
      <dgm:prSet presAssocID="{E493C584-7664-4802-AD31-3961069642BD}" presName="compNode" presStyleCnt="0"/>
      <dgm:spPr/>
    </dgm:pt>
    <dgm:pt modelId="{63F2A13D-76BE-4D87-A7D8-2B9763F5623D}" type="pres">
      <dgm:prSet presAssocID="{E493C584-7664-4802-AD31-3961069642BD}" presName="iconBgRect" presStyleLbl="bgShp" presStyleIdx="0" presStyleCnt="4"/>
      <dgm:spPr/>
    </dgm:pt>
    <dgm:pt modelId="{78E6CFA2-1F2A-44BD-A7BD-6ED75E419782}" type="pres">
      <dgm:prSet presAssocID="{E493C584-7664-4802-AD31-3961069642BD}"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edle"/>
        </a:ext>
      </dgm:extLst>
    </dgm:pt>
    <dgm:pt modelId="{7C013CE8-53E7-4779-856C-D37A4E4DE374}" type="pres">
      <dgm:prSet presAssocID="{E493C584-7664-4802-AD31-3961069642BD}" presName="spaceRect" presStyleCnt="0"/>
      <dgm:spPr/>
    </dgm:pt>
    <dgm:pt modelId="{E8740BB1-E107-4CB4-8430-6E65746F1EC9}" type="pres">
      <dgm:prSet presAssocID="{E493C584-7664-4802-AD31-3961069642BD}" presName="textRect" presStyleLbl="revTx" presStyleIdx="0" presStyleCnt="4">
        <dgm:presLayoutVars>
          <dgm:chMax val="1"/>
          <dgm:chPref val="1"/>
        </dgm:presLayoutVars>
      </dgm:prSet>
      <dgm:spPr/>
    </dgm:pt>
    <dgm:pt modelId="{AD176D5D-5389-4BEA-ADA6-86EFCE914CB4}" type="pres">
      <dgm:prSet presAssocID="{BB1D4AC6-ADC1-46BE-AB63-EF213E83EF57}" presName="sibTrans" presStyleLbl="sibTrans2D1" presStyleIdx="0" presStyleCnt="0"/>
      <dgm:spPr/>
    </dgm:pt>
    <dgm:pt modelId="{E897797C-6F24-4FB3-B5CE-7F1357A09A14}" type="pres">
      <dgm:prSet presAssocID="{A6D40358-1EE5-40E6-A0D1-31FD9E155CF5}" presName="compNode" presStyleCnt="0"/>
      <dgm:spPr/>
    </dgm:pt>
    <dgm:pt modelId="{42A7BEB7-ACC3-494B-B8F6-3A462249D4FE}" type="pres">
      <dgm:prSet presAssocID="{A6D40358-1EE5-40E6-A0D1-31FD9E155CF5}" presName="iconBgRect" presStyleLbl="bgShp" presStyleIdx="1" presStyleCnt="4"/>
      <dgm:spPr/>
    </dgm:pt>
    <dgm:pt modelId="{2B4B3A76-F119-4EC1-833F-B5271250A272}" type="pres">
      <dgm:prSet presAssocID="{A6D40358-1EE5-40E6-A0D1-31FD9E155CF5}"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ren"/>
        </a:ext>
      </dgm:extLst>
    </dgm:pt>
    <dgm:pt modelId="{301228CD-0410-4A8B-AB31-3C4E86605147}" type="pres">
      <dgm:prSet presAssocID="{A6D40358-1EE5-40E6-A0D1-31FD9E155CF5}" presName="spaceRect" presStyleCnt="0"/>
      <dgm:spPr/>
    </dgm:pt>
    <dgm:pt modelId="{10BEDDA4-A171-4F4C-B32F-EDF804FB44F2}" type="pres">
      <dgm:prSet presAssocID="{A6D40358-1EE5-40E6-A0D1-31FD9E155CF5}" presName="textRect" presStyleLbl="revTx" presStyleIdx="1" presStyleCnt="4">
        <dgm:presLayoutVars>
          <dgm:chMax val="1"/>
          <dgm:chPref val="1"/>
        </dgm:presLayoutVars>
      </dgm:prSet>
      <dgm:spPr/>
    </dgm:pt>
    <dgm:pt modelId="{8B0AE3A3-9233-4BA0-B4A7-0BCED5B07F88}" type="pres">
      <dgm:prSet presAssocID="{51272C0F-291E-42A4-8418-1A9BA73DB662}" presName="sibTrans" presStyleLbl="sibTrans2D1" presStyleIdx="0" presStyleCnt="0"/>
      <dgm:spPr/>
    </dgm:pt>
    <dgm:pt modelId="{9D1FA6CA-1949-4269-88A9-B25407589F35}" type="pres">
      <dgm:prSet presAssocID="{0F06DB57-E6C1-427F-BE70-9893AC8CA237}" presName="compNode" presStyleCnt="0"/>
      <dgm:spPr/>
    </dgm:pt>
    <dgm:pt modelId="{5831EC5A-EDD0-4C58-BA76-6780EEDBF84E}" type="pres">
      <dgm:prSet presAssocID="{0F06DB57-E6C1-427F-BE70-9893AC8CA237}" presName="iconBgRect" presStyleLbl="bgShp" presStyleIdx="2" presStyleCnt="4"/>
      <dgm:spPr/>
    </dgm:pt>
    <dgm:pt modelId="{F6300924-D18F-4273-A321-59AD30262402}" type="pres">
      <dgm:prSet presAssocID="{0F06DB57-E6C1-427F-BE70-9893AC8CA237}"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E7B28B31-68DF-40B8-BAFF-9C9C0829D1E2}" type="pres">
      <dgm:prSet presAssocID="{0F06DB57-E6C1-427F-BE70-9893AC8CA237}" presName="spaceRect" presStyleCnt="0"/>
      <dgm:spPr/>
    </dgm:pt>
    <dgm:pt modelId="{E047FCC2-92CE-4356-8FB0-46363FBA9DFD}" type="pres">
      <dgm:prSet presAssocID="{0F06DB57-E6C1-427F-BE70-9893AC8CA237}" presName="textRect" presStyleLbl="revTx" presStyleIdx="2" presStyleCnt="4">
        <dgm:presLayoutVars>
          <dgm:chMax val="1"/>
          <dgm:chPref val="1"/>
        </dgm:presLayoutVars>
      </dgm:prSet>
      <dgm:spPr/>
    </dgm:pt>
    <dgm:pt modelId="{9E3CC7C0-A7C8-4821-B206-63ACE2A98937}" type="pres">
      <dgm:prSet presAssocID="{F040E566-E3F9-4C90-BCE6-67A4153A9D71}" presName="sibTrans" presStyleLbl="sibTrans2D1" presStyleIdx="0" presStyleCnt="0"/>
      <dgm:spPr/>
    </dgm:pt>
    <dgm:pt modelId="{257B0A72-220F-4BE0-AF74-2792C3813492}" type="pres">
      <dgm:prSet presAssocID="{C6DF20C6-8605-4BFD-BA21-D8797052D157}" presName="compNode" presStyleCnt="0"/>
      <dgm:spPr/>
    </dgm:pt>
    <dgm:pt modelId="{08AE844C-A1B6-44A9-A325-33C8EFD4889B}" type="pres">
      <dgm:prSet presAssocID="{C6DF20C6-8605-4BFD-BA21-D8797052D157}" presName="iconBgRect" presStyleLbl="bgShp" presStyleIdx="3" presStyleCnt="4"/>
      <dgm:spPr/>
    </dgm:pt>
    <dgm:pt modelId="{D23BCDFC-7D01-40F3-AF1C-EE69D1B719BA}" type="pres">
      <dgm:prSet presAssocID="{C6DF20C6-8605-4BFD-BA21-D8797052D15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mily with boy"/>
        </a:ext>
      </dgm:extLst>
    </dgm:pt>
    <dgm:pt modelId="{52E96817-E463-4963-95E7-876210C210A7}" type="pres">
      <dgm:prSet presAssocID="{C6DF20C6-8605-4BFD-BA21-D8797052D157}" presName="spaceRect" presStyleCnt="0"/>
      <dgm:spPr/>
    </dgm:pt>
    <dgm:pt modelId="{7EBAA1DB-1A2A-4CFE-9BED-B5A4D863BB68}" type="pres">
      <dgm:prSet presAssocID="{C6DF20C6-8605-4BFD-BA21-D8797052D157}" presName="textRect" presStyleLbl="revTx" presStyleIdx="3" presStyleCnt="4">
        <dgm:presLayoutVars>
          <dgm:chMax val="1"/>
          <dgm:chPref val="1"/>
        </dgm:presLayoutVars>
      </dgm:prSet>
      <dgm:spPr/>
    </dgm:pt>
  </dgm:ptLst>
  <dgm:cxnLst>
    <dgm:cxn modelId="{9E8CE201-3385-4E89-B507-CDB8AB6ACFD0}" type="presOf" srcId="{51272C0F-291E-42A4-8418-1A9BA73DB662}" destId="{8B0AE3A3-9233-4BA0-B4A7-0BCED5B07F88}" srcOrd="0" destOrd="0" presId="urn:microsoft.com/office/officeart/2018/2/layout/IconCircleList"/>
    <dgm:cxn modelId="{0EA2A713-F468-486C-A907-2E87350FD660}" type="presOf" srcId="{BB1D4AC6-ADC1-46BE-AB63-EF213E83EF57}" destId="{AD176D5D-5389-4BEA-ADA6-86EFCE914CB4}" srcOrd="0" destOrd="0" presId="urn:microsoft.com/office/officeart/2018/2/layout/IconCircleList"/>
    <dgm:cxn modelId="{E7CA4417-A440-4379-81D5-078FCBE4D91B}" type="presOf" srcId="{A6D40358-1EE5-40E6-A0D1-31FD9E155CF5}" destId="{10BEDDA4-A171-4F4C-B32F-EDF804FB44F2}" srcOrd="0" destOrd="0" presId="urn:microsoft.com/office/officeart/2018/2/layout/IconCircleList"/>
    <dgm:cxn modelId="{29E9281B-6206-4330-B4F4-7F0DB9DF2B2E}" type="presOf" srcId="{F040E566-E3F9-4C90-BCE6-67A4153A9D71}" destId="{9E3CC7C0-A7C8-4821-B206-63ACE2A98937}" srcOrd="0" destOrd="0" presId="urn:microsoft.com/office/officeart/2018/2/layout/IconCircleList"/>
    <dgm:cxn modelId="{938B4866-27B4-4BD4-A78E-BC865AFF4E06}" type="presOf" srcId="{E493C584-7664-4802-AD31-3961069642BD}" destId="{E8740BB1-E107-4CB4-8430-6E65746F1EC9}" srcOrd="0" destOrd="0" presId="urn:microsoft.com/office/officeart/2018/2/layout/IconCircleList"/>
    <dgm:cxn modelId="{7B604D66-5DDB-4CEA-8301-6FCB5CBC68F8}" type="presOf" srcId="{0F06DB57-E6C1-427F-BE70-9893AC8CA237}" destId="{E047FCC2-92CE-4356-8FB0-46363FBA9DFD}" srcOrd="0" destOrd="0" presId="urn:microsoft.com/office/officeart/2018/2/layout/IconCircleList"/>
    <dgm:cxn modelId="{9670A96B-C55A-44E4-9807-0E67B85B4172}" srcId="{94DFD7B9-6757-4FA8-86AB-959AD4D27A55}" destId="{C6DF20C6-8605-4BFD-BA21-D8797052D157}" srcOrd="3" destOrd="0" parTransId="{151998FF-D689-4D5D-A3FB-3D9FA9A3116C}" sibTransId="{874D36AF-6DB6-4059-86B6-67803B2D0261}"/>
    <dgm:cxn modelId="{40A7A46D-7C01-4CF0-B93E-230ABFC4E695}" srcId="{94DFD7B9-6757-4FA8-86AB-959AD4D27A55}" destId="{E493C584-7664-4802-AD31-3961069642BD}" srcOrd="0" destOrd="0" parTransId="{C158C9C4-91D7-40BE-A4D4-B647D2E829CE}" sibTransId="{BB1D4AC6-ADC1-46BE-AB63-EF213E83EF57}"/>
    <dgm:cxn modelId="{4AE0F48A-4370-4FA4-A52F-71A96A849DA2}" srcId="{94DFD7B9-6757-4FA8-86AB-959AD4D27A55}" destId="{A6D40358-1EE5-40E6-A0D1-31FD9E155CF5}" srcOrd="1" destOrd="0" parTransId="{906ADB5A-214F-48E1-87C3-F90DF8DAE6C0}" sibTransId="{51272C0F-291E-42A4-8418-1A9BA73DB662}"/>
    <dgm:cxn modelId="{A994B69C-BDF4-4B7E-9241-692BCECE56BB}" type="presOf" srcId="{C6DF20C6-8605-4BFD-BA21-D8797052D157}" destId="{7EBAA1DB-1A2A-4CFE-9BED-B5A4D863BB68}" srcOrd="0" destOrd="0" presId="urn:microsoft.com/office/officeart/2018/2/layout/IconCircleList"/>
    <dgm:cxn modelId="{EB9864D7-6C13-40F6-84A8-BCEA2E3FEC58}" type="presOf" srcId="{94DFD7B9-6757-4FA8-86AB-959AD4D27A55}" destId="{44E09D71-7B8A-48D7-BB0C-50D10CB86C4B}" srcOrd="0" destOrd="0" presId="urn:microsoft.com/office/officeart/2018/2/layout/IconCircleList"/>
    <dgm:cxn modelId="{CB2C92F6-4227-4978-9722-9710533A998A}" srcId="{94DFD7B9-6757-4FA8-86AB-959AD4D27A55}" destId="{0F06DB57-E6C1-427F-BE70-9893AC8CA237}" srcOrd="2" destOrd="0" parTransId="{8D70EA77-321B-4F70-9945-1E9CBA65F202}" sibTransId="{F040E566-E3F9-4C90-BCE6-67A4153A9D71}"/>
    <dgm:cxn modelId="{F5BB9B7D-52CD-4C11-B1C0-8D29C3533CBD}" type="presParOf" srcId="{44E09D71-7B8A-48D7-BB0C-50D10CB86C4B}" destId="{A3754CD3-610E-4CBE-A981-E7B1A3ACB1A8}" srcOrd="0" destOrd="0" presId="urn:microsoft.com/office/officeart/2018/2/layout/IconCircleList"/>
    <dgm:cxn modelId="{DA40E44E-26E9-4566-90A7-FCFCABC0C270}" type="presParOf" srcId="{A3754CD3-610E-4CBE-A981-E7B1A3ACB1A8}" destId="{8BBB487A-604F-41DA-B448-3629B025828D}" srcOrd="0" destOrd="0" presId="urn:microsoft.com/office/officeart/2018/2/layout/IconCircleList"/>
    <dgm:cxn modelId="{ABD9EB29-7497-4E79-AE9B-93C2FCF1B8E8}" type="presParOf" srcId="{8BBB487A-604F-41DA-B448-3629B025828D}" destId="{63F2A13D-76BE-4D87-A7D8-2B9763F5623D}" srcOrd="0" destOrd="0" presId="urn:microsoft.com/office/officeart/2018/2/layout/IconCircleList"/>
    <dgm:cxn modelId="{F216A2EB-F3B3-4DDC-BB9C-C24B7FD14451}" type="presParOf" srcId="{8BBB487A-604F-41DA-B448-3629B025828D}" destId="{78E6CFA2-1F2A-44BD-A7BD-6ED75E419782}" srcOrd="1" destOrd="0" presId="urn:microsoft.com/office/officeart/2018/2/layout/IconCircleList"/>
    <dgm:cxn modelId="{73F29060-8734-4DE4-ACAA-EC9EA1D6A689}" type="presParOf" srcId="{8BBB487A-604F-41DA-B448-3629B025828D}" destId="{7C013CE8-53E7-4779-856C-D37A4E4DE374}" srcOrd="2" destOrd="0" presId="urn:microsoft.com/office/officeart/2018/2/layout/IconCircleList"/>
    <dgm:cxn modelId="{A060DD23-0DA3-40EC-B54E-27D38198AB06}" type="presParOf" srcId="{8BBB487A-604F-41DA-B448-3629B025828D}" destId="{E8740BB1-E107-4CB4-8430-6E65746F1EC9}" srcOrd="3" destOrd="0" presId="urn:microsoft.com/office/officeart/2018/2/layout/IconCircleList"/>
    <dgm:cxn modelId="{0FB74D5D-FBD8-4EAA-BCA5-B9FAD42E158A}" type="presParOf" srcId="{A3754CD3-610E-4CBE-A981-E7B1A3ACB1A8}" destId="{AD176D5D-5389-4BEA-ADA6-86EFCE914CB4}" srcOrd="1" destOrd="0" presId="urn:microsoft.com/office/officeart/2018/2/layout/IconCircleList"/>
    <dgm:cxn modelId="{52CD7122-FF89-4E2A-93A1-16826EBF94FA}" type="presParOf" srcId="{A3754CD3-610E-4CBE-A981-E7B1A3ACB1A8}" destId="{E897797C-6F24-4FB3-B5CE-7F1357A09A14}" srcOrd="2" destOrd="0" presId="urn:microsoft.com/office/officeart/2018/2/layout/IconCircleList"/>
    <dgm:cxn modelId="{681AC18F-94CF-4D29-9AEE-B18DCECCEA3B}" type="presParOf" srcId="{E897797C-6F24-4FB3-B5CE-7F1357A09A14}" destId="{42A7BEB7-ACC3-494B-B8F6-3A462249D4FE}" srcOrd="0" destOrd="0" presId="urn:microsoft.com/office/officeart/2018/2/layout/IconCircleList"/>
    <dgm:cxn modelId="{90F66983-7DAA-4423-BF4C-2C79DA9872B9}" type="presParOf" srcId="{E897797C-6F24-4FB3-B5CE-7F1357A09A14}" destId="{2B4B3A76-F119-4EC1-833F-B5271250A272}" srcOrd="1" destOrd="0" presId="urn:microsoft.com/office/officeart/2018/2/layout/IconCircleList"/>
    <dgm:cxn modelId="{C9A252F0-B099-428C-9EB4-A16C0D4EC96E}" type="presParOf" srcId="{E897797C-6F24-4FB3-B5CE-7F1357A09A14}" destId="{301228CD-0410-4A8B-AB31-3C4E86605147}" srcOrd="2" destOrd="0" presId="urn:microsoft.com/office/officeart/2018/2/layout/IconCircleList"/>
    <dgm:cxn modelId="{16979991-5285-412C-AD88-A730CB0ACAB6}" type="presParOf" srcId="{E897797C-6F24-4FB3-B5CE-7F1357A09A14}" destId="{10BEDDA4-A171-4F4C-B32F-EDF804FB44F2}" srcOrd="3" destOrd="0" presId="urn:microsoft.com/office/officeart/2018/2/layout/IconCircleList"/>
    <dgm:cxn modelId="{69A03D22-CB4B-4B1A-8824-A4BF5F4A3CD8}" type="presParOf" srcId="{A3754CD3-610E-4CBE-A981-E7B1A3ACB1A8}" destId="{8B0AE3A3-9233-4BA0-B4A7-0BCED5B07F88}" srcOrd="3" destOrd="0" presId="urn:microsoft.com/office/officeart/2018/2/layout/IconCircleList"/>
    <dgm:cxn modelId="{67729E41-5B09-4BFA-8809-32FF9EE36B5D}" type="presParOf" srcId="{A3754CD3-610E-4CBE-A981-E7B1A3ACB1A8}" destId="{9D1FA6CA-1949-4269-88A9-B25407589F35}" srcOrd="4" destOrd="0" presId="urn:microsoft.com/office/officeart/2018/2/layout/IconCircleList"/>
    <dgm:cxn modelId="{74B9F534-8AF4-49B7-94DD-2A23E3F91C51}" type="presParOf" srcId="{9D1FA6CA-1949-4269-88A9-B25407589F35}" destId="{5831EC5A-EDD0-4C58-BA76-6780EEDBF84E}" srcOrd="0" destOrd="0" presId="urn:microsoft.com/office/officeart/2018/2/layout/IconCircleList"/>
    <dgm:cxn modelId="{70EFFAF0-7933-4D21-8729-E1A35C53180C}" type="presParOf" srcId="{9D1FA6CA-1949-4269-88A9-B25407589F35}" destId="{F6300924-D18F-4273-A321-59AD30262402}" srcOrd="1" destOrd="0" presId="urn:microsoft.com/office/officeart/2018/2/layout/IconCircleList"/>
    <dgm:cxn modelId="{9CB6A255-7FC3-4579-8EDF-B1C46B3E1155}" type="presParOf" srcId="{9D1FA6CA-1949-4269-88A9-B25407589F35}" destId="{E7B28B31-68DF-40B8-BAFF-9C9C0829D1E2}" srcOrd="2" destOrd="0" presId="urn:microsoft.com/office/officeart/2018/2/layout/IconCircleList"/>
    <dgm:cxn modelId="{0F2661CE-8424-461B-9A6D-58AB1540D1CB}" type="presParOf" srcId="{9D1FA6CA-1949-4269-88A9-B25407589F35}" destId="{E047FCC2-92CE-4356-8FB0-46363FBA9DFD}" srcOrd="3" destOrd="0" presId="urn:microsoft.com/office/officeart/2018/2/layout/IconCircleList"/>
    <dgm:cxn modelId="{0CE8939D-3AA1-4C81-A033-ACCF711D3309}" type="presParOf" srcId="{A3754CD3-610E-4CBE-A981-E7B1A3ACB1A8}" destId="{9E3CC7C0-A7C8-4821-B206-63ACE2A98937}" srcOrd="5" destOrd="0" presId="urn:microsoft.com/office/officeart/2018/2/layout/IconCircleList"/>
    <dgm:cxn modelId="{79194D53-ADDB-43F4-9EE5-52A91E71A022}" type="presParOf" srcId="{A3754CD3-610E-4CBE-A981-E7B1A3ACB1A8}" destId="{257B0A72-220F-4BE0-AF74-2792C3813492}" srcOrd="6" destOrd="0" presId="urn:microsoft.com/office/officeart/2018/2/layout/IconCircleList"/>
    <dgm:cxn modelId="{C29E8843-2047-4D78-B36C-7299D6557313}" type="presParOf" srcId="{257B0A72-220F-4BE0-AF74-2792C3813492}" destId="{08AE844C-A1B6-44A9-A325-33C8EFD4889B}" srcOrd="0" destOrd="0" presId="urn:microsoft.com/office/officeart/2018/2/layout/IconCircleList"/>
    <dgm:cxn modelId="{080E19C9-E0A2-431B-91BB-9D94F9F3F562}" type="presParOf" srcId="{257B0A72-220F-4BE0-AF74-2792C3813492}" destId="{D23BCDFC-7D01-40F3-AF1C-EE69D1B719BA}" srcOrd="1" destOrd="0" presId="urn:microsoft.com/office/officeart/2018/2/layout/IconCircleList"/>
    <dgm:cxn modelId="{16BDA48F-7045-459A-BC9C-F25D266491B2}" type="presParOf" srcId="{257B0A72-220F-4BE0-AF74-2792C3813492}" destId="{52E96817-E463-4963-95E7-876210C210A7}" srcOrd="2" destOrd="0" presId="urn:microsoft.com/office/officeart/2018/2/layout/IconCircleList"/>
    <dgm:cxn modelId="{B039CD3E-DFC1-46C8-8452-42FE2AD4352B}" type="presParOf" srcId="{257B0A72-220F-4BE0-AF74-2792C3813492}" destId="{7EBAA1DB-1A2A-4CFE-9BED-B5A4D863BB6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997CC4-77F1-481F-9AD5-AF3DFB4A5B37}"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D73CAE65-365E-4DB4-A829-627C37C8D756}">
      <dgm:prSet/>
      <dgm:spPr/>
      <dgm:t>
        <a:bodyPr/>
        <a:lstStyle/>
        <a:p>
          <a:pPr>
            <a:lnSpc>
              <a:spcPct val="100000"/>
            </a:lnSpc>
          </a:pPr>
          <a:r>
            <a:rPr lang="en-US"/>
            <a:t>We rely on other agencies to share information</a:t>
          </a:r>
        </a:p>
      </dgm:t>
    </dgm:pt>
    <dgm:pt modelId="{353296A3-F9F0-446B-B0DE-DBA9E8E87F4E}" type="parTrans" cxnId="{01C9B47C-61B2-4527-B311-4EC0552B0C30}">
      <dgm:prSet/>
      <dgm:spPr/>
      <dgm:t>
        <a:bodyPr/>
        <a:lstStyle/>
        <a:p>
          <a:endParaRPr lang="en-US"/>
        </a:p>
      </dgm:t>
    </dgm:pt>
    <dgm:pt modelId="{DB547E46-4B2A-40F7-A813-1BF3762DAB9A}" type="sibTrans" cxnId="{01C9B47C-61B2-4527-B311-4EC0552B0C30}">
      <dgm:prSet/>
      <dgm:spPr/>
      <dgm:t>
        <a:bodyPr/>
        <a:lstStyle/>
        <a:p>
          <a:endParaRPr lang="en-US"/>
        </a:p>
      </dgm:t>
    </dgm:pt>
    <dgm:pt modelId="{03D63DE6-F68A-40AA-97D7-0111A68F9958}">
      <dgm:prSet/>
      <dgm:spPr/>
      <dgm:t>
        <a:bodyPr/>
        <a:lstStyle/>
        <a:p>
          <a:pPr>
            <a:lnSpc>
              <a:spcPct val="100000"/>
            </a:lnSpc>
          </a:pPr>
          <a:r>
            <a:rPr lang="en-US"/>
            <a:t>Robust data sets aid in the creation of informed policy and decision making</a:t>
          </a:r>
        </a:p>
      </dgm:t>
    </dgm:pt>
    <dgm:pt modelId="{36203AD1-93B1-4E46-8301-FB917550854D}" type="parTrans" cxnId="{74A2F2E7-C089-4515-B922-A21520B34FC3}">
      <dgm:prSet/>
      <dgm:spPr/>
      <dgm:t>
        <a:bodyPr/>
        <a:lstStyle/>
        <a:p>
          <a:endParaRPr lang="en-US"/>
        </a:p>
      </dgm:t>
    </dgm:pt>
    <dgm:pt modelId="{C9428F06-741F-42EA-9390-BA97932C9D1E}" type="sibTrans" cxnId="{74A2F2E7-C089-4515-B922-A21520B34FC3}">
      <dgm:prSet/>
      <dgm:spPr/>
      <dgm:t>
        <a:bodyPr/>
        <a:lstStyle/>
        <a:p>
          <a:endParaRPr lang="en-US"/>
        </a:p>
      </dgm:t>
    </dgm:pt>
    <dgm:pt modelId="{389BECAF-5ED9-4B83-A3B1-01753E61F820}">
      <dgm:prSet/>
      <dgm:spPr/>
      <dgm:t>
        <a:bodyPr/>
        <a:lstStyle/>
        <a:p>
          <a:pPr>
            <a:lnSpc>
              <a:spcPct val="100000"/>
            </a:lnSpc>
          </a:pPr>
          <a:r>
            <a:rPr lang="en-US"/>
            <a:t>Please let us know if you are aware of any data that can aid in identifying ways to curb the opioid epidemic in our community</a:t>
          </a:r>
        </a:p>
      </dgm:t>
    </dgm:pt>
    <dgm:pt modelId="{37360AAC-34BB-495B-88B6-D624332B2021}" type="parTrans" cxnId="{6D174A9E-F1F7-4D60-B7B0-8B707B5772C1}">
      <dgm:prSet/>
      <dgm:spPr/>
      <dgm:t>
        <a:bodyPr/>
        <a:lstStyle/>
        <a:p>
          <a:endParaRPr lang="en-US"/>
        </a:p>
      </dgm:t>
    </dgm:pt>
    <dgm:pt modelId="{D881D4E2-E658-4729-9A25-947F6465905E}" type="sibTrans" cxnId="{6D174A9E-F1F7-4D60-B7B0-8B707B5772C1}">
      <dgm:prSet/>
      <dgm:spPr/>
      <dgm:t>
        <a:bodyPr/>
        <a:lstStyle/>
        <a:p>
          <a:endParaRPr lang="en-US"/>
        </a:p>
      </dgm:t>
    </dgm:pt>
    <dgm:pt modelId="{8FCC2A9E-D4A0-4392-99DB-E7CC014C3D65}" type="pres">
      <dgm:prSet presAssocID="{62997CC4-77F1-481F-9AD5-AF3DFB4A5B37}" presName="root" presStyleCnt="0">
        <dgm:presLayoutVars>
          <dgm:dir/>
          <dgm:resizeHandles val="exact"/>
        </dgm:presLayoutVars>
      </dgm:prSet>
      <dgm:spPr/>
    </dgm:pt>
    <dgm:pt modelId="{EB3F5ACF-FCCC-4194-90CC-A8DA03FC8A17}" type="pres">
      <dgm:prSet presAssocID="{D73CAE65-365E-4DB4-A829-627C37C8D756}" presName="compNode" presStyleCnt="0"/>
      <dgm:spPr/>
    </dgm:pt>
    <dgm:pt modelId="{F1DAEFB1-E6F8-4B04-A320-80FE59350C24}" type="pres">
      <dgm:prSet presAssocID="{D73CAE65-365E-4DB4-A829-627C37C8D756}" presName="bgRect" presStyleLbl="bgShp" presStyleIdx="0" presStyleCnt="3"/>
      <dgm:spPr/>
    </dgm:pt>
    <dgm:pt modelId="{8B50ED93-82A2-4D32-AC6B-E9184147FB74}" type="pres">
      <dgm:prSet presAssocID="{D73CAE65-365E-4DB4-A829-627C37C8D756}"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9FCAF4B9-AE83-4B28-94CB-0B60C2B35799}" type="pres">
      <dgm:prSet presAssocID="{D73CAE65-365E-4DB4-A829-627C37C8D756}" presName="spaceRect" presStyleCnt="0"/>
      <dgm:spPr/>
    </dgm:pt>
    <dgm:pt modelId="{21C37CD3-F7BB-4DBD-B79E-8B19F5AD8A65}" type="pres">
      <dgm:prSet presAssocID="{D73CAE65-365E-4DB4-A829-627C37C8D756}" presName="parTx" presStyleLbl="revTx" presStyleIdx="0" presStyleCnt="3">
        <dgm:presLayoutVars>
          <dgm:chMax val="0"/>
          <dgm:chPref val="0"/>
        </dgm:presLayoutVars>
      </dgm:prSet>
      <dgm:spPr/>
    </dgm:pt>
    <dgm:pt modelId="{9F855C56-E048-4962-B4D1-B0571886ED24}" type="pres">
      <dgm:prSet presAssocID="{DB547E46-4B2A-40F7-A813-1BF3762DAB9A}" presName="sibTrans" presStyleCnt="0"/>
      <dgm:spPr/>
    </dgm:pt>
    <dgm:pt modelId="{9D293ED6-9EDA-49DC-BAF6-CC88C5D4AEEE}" type="pres">
      <dgm:prSet presAssocID="{03D63DE6-F68A-40AA-97D7-0111A68F9958}" presName="compNode" presStyleCnt="0"/>
      <dgm:spPr/>
    </dgm:pt>
    <dgm:pt modelId="{E9102EBF-4C24-4E49-A884-DDD7E74E9504}" type="pres">
      <dgm:prSet presAssocID="{03D63DE6-F68A-40AA-97D7-0111A68F9958}" presName="bgRect" presStyleLbl="bgShp" presStyleIdx="1" presStyleCnt="3"/>
      <dgm:spPr/>
    </dgm:pt>
    <dgm:pt modelId="{FBDB619C-E536-402C-8DBC-99C798264322}" type="pres">
      <dgm:prSet presAssocID="{03D63DE6-F68A-40AA-97D7-0111A68F9958}"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656C58C-8ADC-4F29-9766-83FCA11266D7}" type="pres">
      <dgm:prSet presAssocID="{03D63DE6-F68A-40AA-97D7-0111A68F9958}" presName="spaceRect" presStyleCnt="0"/>
      <dgm:spPr/>
    </dgm:pt>
    <dgm:pt modelId="{F006268B-C00D-48C5-821A-B5483A011D3C}" type="pres">
      <dgm:prSet presAssocID="{03D63DE6-F68A-40AA-97D7-0111A68F9958}" presName="parTx" presStyleLbl="revTx" presStyleIdx="1" presStyleCnt="3">
        <dgm:presLayoutVars>
          <dgm:chMax val="0"/>
          <dgm:chPref val="0"/>
        </dgm:presLayoutVars>
      </dgm:prSet>
      <dgm:spPr/>
    </dgm:pt>
    <dgm:pt modelId="{7D6AD3C3-12F4-49FD-8337-270C7B4152AC}" type="pres">
      <dgm:prSet presAssocID="{C9428F06-741F-42EA-9390-BA97932C9D1E}" presName="sibTrans" presStyleCnt="0"/>
      <dgm:spPr/>
    </dgm:pt>
    <dgm:pt modelId="{B16694BE-8090-44E2-B80E-4677E5722A53}" type="pres">
      <dgm:prSet presAssocID="{389BECAF-5ED9-4B83-A3B1-01753E61F820}" presName="compNode" presStyleCnt="0"/>
      <dgm:spPr/>
    </dgm:pt>
    <dgm:pt modelId="{F53869EB-DB5F-424F-895B-7D0BF000791F}" type="pres">
      <dgm:prSet presAssocID="{389BECAF-5ED9-4B83-A3B1-01753E61F820}" presName="bgRect" presStyleLbl="bgShp" presStyleIdx="2" presStyleCnt="3"/>
      <dgm:spPr/>
    </dgm:pt>
    <dgm:pt modelId="{990A63B7-6CD6-4CB7-BA29-601F2A898C9C}" type="pres">
      <dgm:prSet presAssocID="{389BECAF-5ED9-4B83-A3B1-01753E61F820}"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363235D1-9844-41C6-B956-4B396928DC39}" type="pres">
      <dgm:prSet presAssocID="{389BECAF-5ED9-4B83-A3B1-01753E61F820}" presName="spaceRect" presStyleCnt="0"/>
      <dgm:spPr/>
    </dgm:pt>
    <dgm:pt modelId="{D8E7D114-3C8A-447E-B8C3-2A7C75D706FA}" type="pres">
      <dgm:prSet presAssocID="{389BECAF-5ED9-4B83-A3B1-01753E61F820}" presName="parTx" presStyleLbl="revTx" presStyleIdx="2" presStyleCnt="3">
        <dgm:presLayoutVars>
          <dgm:chMax val="0"/>
          <dgm:chPref val="0"/>
        </dgm:presLayoutVars>
      </dgm:prSet>
      <dgm:spPr/>
    </dgm:pt>
  </dgm:ptLst>
  <dgm:cxnLst>
    <dgm:cxn modelId="{616B521F-87C5-453B-9463-9E68E3086B62}" type="presOf" srcId="{389BECAF-5ED9-4B83-A3B1-01753E61F820}" destId="{D8E7D114-3C8A-447E-B8C3-2A7C75D706FA}" srcOrd="0" destOrd="0" presId="urn:microsoft.com/office/officeart/2018/2/layout/IconVerticalSolidList"/>
    <dgm:cxn modelId="{699B0E49-49FB-4ADD-8753-1FE4F3921E51}" type="presOf" srcId="{D73CAE65-365E-4DB4-A829-627C37C8D756}" destId="{21C37CD3-F7BB-4DBD-B79E-8B19F5AD8A65}" srcOrd="0" destOrd="0" presId="urn:microsoft.com/office/officeart/2018/2/layout/IconVerticalSolidList"/>
    <dgm:cxn modelId="{01C9B47C-61B2-4527-B311-4EC0552B0C30}" srcId="{62997CC4-77F1-481F-9AD5-AF3DFB4A5B37}" destId="{D73CAE65-365E-4DB4-A829-627C37C8D756}" srcOrd="0" destOrd="0" parTransId="{353296A3-F9F0-446B-B0DE-DBA9E8E87F4E}" sibTransId="{DB547E46-4B2A-40F7-A813-1BF3762DAB9A}"/>
    <dgm:cxn modelId="{635EC289-B94E-4E98-9937-2ECE9135149D}" type="presOf" srcId="{62997CC4-77F1-481F-9AD5-AF3DFB4A5B37}" destId="{8FCC2A9E-D4A0-4392-99DB-E7CC014C3D65}" srcOrd="0" destOrd="0" presId="urn:microsoft.com/office/officeart/2018/2/layout/IconVerticalSolidList"/>
    <dgm:cxn modelId="{6D174A9E-F1F7-4D60-B7B0-8B707B5772C1}" srcId="{62997CC4-77F1-481F-9AD5-AF3DFB4A5B37}" destId="{389BECAF-5ED9-4B83-A3B1-01753E61F820}" srcOrd="2" destOrd="0" parTransId="{37360AAC-34BB-495B-88B6-D624332B2021}" sibTransId="{D881D4E2-E658-4729-9A25-947F6465905E}"/>
    <dgm:cxn modelId="{228F09CC-A092-45B3-B72F-81FE774E200C}" type="presOf" srcId="{03D63DE6-F68A-40AA-97D7-0111A68F9958}" destId="{F006268B-C00D-48C5-821A-B5483A011D3C}" srcOrd="0" destOrd="0" presId="urn:microsoft.com/office/officeart/2018/2/layout/IconVerticalSolidList"/>
    <dgm:cxn modelId="{74A2F2E7-C089-4515-B922-A21520B34FC3}" srcId="{62997CC4-77F1-481F-9AD5-AF3DFB4A5B37}" destId="{03D63DE6-F68A-40AA-97D7-0111A68F9958}" srcOrd="1" destOrd="0" parTransId="{36203AD1-93B1-4E46-8301-FB917550854D}" sibTransId="{C9428F06-741F-42EA-9390-BA97932C9D1E}"/>
    <dgm:cxn modelId="{D99690ED-EC9A-427C-9BE4-4DE0DE9CD05C}" type="presParOf" srcId="{8FCC2A9E-D4A0-4392-99DB-E7CC014C3D65}" destId="{EB3F5ACF-FCCC-4194-90CC-A8DA03FC8A17}" srcOrd="0" destOrd="0" presId="urn:microsoft.com/office/officeart/2018/2/layout/IconVerticalSolidList"/>
    <dgm:cxn modelId="{4CF91719-B227-4512-A2EB-36A6B322422E}" type="presParOf" srcId="{EB3F5ACF-FCCC-4194-90CC-A8DA03FC8A17}" destId="{F1DAEFB1-E6F8-4B04-A320-80FE59350C24}" srcOrd="0" destOrd="0" presId="urn:microsoft.com/office/officeart/2018/2/layout/IconVerticalSolidList"/>
    <dgm:cxn modelId="{3E4E06B2-C58B-4243-8C11-7C9C09AFCA97}" type="presParOf" srcId="{EB3F5ACF-FCCC-4194-90CC-A8DA03FC8A17}" destId="{8B50ED93-82A2-4D32-AC6B-E9184147FB74}" srcOrd="1" destOrd="0" presId="urn:microsoft.com/office/officeart/2018/2/layout/IconVerticalSolidList"/>
    <dgm:cxn modelId="{D57913F0-993E-41FA-B291-AC9BB342DAB5}" type="presParOf" srcId="{EB3F5ACF-FCCC-4194-90CC-A8DA03FC8A17}" destId="{9FCAF4B9-AE83-4B28-94CB-0B60C2B35799}" srcOrd="2" destOrd="0" presId="urn:microsoft.com/office/officeart/2018/2/layout/IconVerticalSolidList"/>
    <dgm:cxn modelId="{2734B863-AF5C-42B3-99FE-780A33CD1215}" type="presParOf" srcId="{EB3F5ACF-FCCC-4194-90CC-A8DA03FC8A17}" destId="{21C37CD3-F7BB-4DBD-B79E-8B19F5AD8A65}" srcOrd="3" destOrd="0" presId="urn:microsoft.com/office/officeart/2018/2/layout/IconVerticalSolidList"/>
    <dgm:cxn modelId="{06458DAD-DF45-47A2-BB7D-C4191760BA7E}" type="presParOf" srcId="{8FCC2A9E-D4A0-4392-99DB-E7CC014C3D65}" destId="{9F855C56-E048-4962-B4D1-B0571886ED24}" srcOrd="1" destOrd="0" presId="urn:microsoft.com/office/officeart/2018/2/layout/IconVerticalSolidList"/>
    <dgm:cxn modelId="{B5D7BF12-D529-4FF1-8B3D-97AC93E73D3F}" type="presParOf" srcId="{8FCC2A9E-D4A0-4392-99DB-E7CC014C3D65}" destId="{9D293ED6-9EDA-49DC-BAF6-CC88C5D4AEEE}" srcOrd="2" destOrd="0" presId="urn:microsoft.com/office/officeart/2018/2/layout/IconVerticalSolidList"/>
    <dgm:cxn modelId="{95A8F184-BCB8-45FE-B1ED-3510CB5F23A3}" type="presParOf" srcId="{9D293ED6-9EDA-49DC-BAF6-CC88C5D4AEEE}" destId="{E9102EBF-4C24-4E49-A884-DDD7E74E9504}" srcOrd="0" destOrd="0" presId="urn:microsoft.com/office/officeart/2018/2/layout/IconVerticalSolidList"/>
    <dgm:cxn modelId="{506AA0D9-4067-4D35-BF7C-CDBF92948CDD}" type="presParOf" srcId="{9D293ED6-9EDA-49DC-BAF6-CC88C5D4AEEE}" destId="{FBDB619C-E536-402C-8DBC-99C798264322}" srcOrd="1" destOrd="0" presId="urn:microsoft.com/office/officeart/2018/2/layout/IconVerticalSolidList"/>
    <dgm:cxn modelId="{1532E115-C836-4A8E-A1DF-CB0811BF1015}" type="presParOf" srcId="{9D293ED6-9EDA-49DC-BAF6-CC88C5D4AEEE}" destId="{E656C58C-8ADC-4F29-9766-83FCA11266D7}" srcOrd="2" destOrd="0" presId="urn:microsoft.com/office/officeart/2018/2/layout/IconVerticalSolidList"/>
    <dgm:cxn modelId="{6782F11A-2E23-4EFB-9BF3-FE43D73D06A1}" type="presParOf" srcId="{9D293ED6-9EDA-49DC-BAF6-CC88C5D4AEEE}" destId="{F006268B-C00D-48C5-821A-B5483A011D3C}" srcOrd="3" destOrd="0" presId="urn:microsoft.com/office/officeart/2018/2/layout/IconVerticalSolidList"/>
    <dgm:cxn modelId="{5964087D-8D5B-42C4-A1B3-1440EE77B381}" type="presParOf" srcId="{8FCC2A9E-D4A0-4392-99DB-E7CC014C3D65}" destId="{7D6AD3C3-12F4-49FD-8337-270C7B4152AC}" srcOrd="3" destOrd="0" presId="urn:microsoft.com/office/officeart/2018/2/layout/IconVerticalSolidList"/>
    <dgm:cxn modelId="{5762179E-A980-4925-964D-A4AAEBFAC9AD}" type="presParOf" srcId="{8FCC2A9E-D4A0-4392-99DB-E7CC014C3D65}" destId="{B16694BE-8090-44E2-B80E-4677E5722A53}" srcOrd="4" destOrd="0" presId="urn:microsoft.com/office/officeart/2018/2/layout/IconVerticalSolidList"/>
    <dgm:cxn modelId="{6558A6DD-60FC-41D7-AC66-32AAAB29390B}" type="presParOf" srcId="{B16694BE-8090-44E2-B80E-4677E5722A53}" destId="{F53869EB-DB5F-424F-895B-7D0BF000791F}" srcOrd="0" destOrd="0" presId="urn:microsoft.com/office/officeart/2018/2/layout/IconVerticalSolidList"/>
    <dgm:cxn modelId="{4AE77C64-324D-4D01-B19A-2C56459AC069}" type="presParOf" srcId="{B16694BE-8090-44E2-B80E-4677E5722A53}" destId="{990A63B7-6CD6-4CB7-BA29-601F2A898C9C}" srcOrd="1" destOrd="0" presId="urn:microsoft.com/office/officeart/2018/2/layout/IconVerticalSolidList"/>
    <dgm:cxn modelId="{70A12E26-4CFB-499D-B077-CE10789AB578}" type="presParOf" srcId="{B16694BE-8090-44E2-B80E-4677E5722A53}" destId="{363235D1-9844-41C6-B956-4B396928DC39}" srcOrd="2" destOrd="0" presId="urn:microsoft.com/office/officeart/2018/2/layout/IconVerticalSolidList"/>
    <dgm:cxn modelId="{B77ACA6A-2FE3-4476-80B2-56FD76D87F2D}" type="presParOf" srcId="{B16694BE-8090-44E2-B80E-4677E5722A53}" destId="{D8E7D114-3C8A-447E-B8C3-2A7C75D706F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8057C-1607-4B06-B751-8803AE3F982E}">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1708151-4E69-4FF4-99A7-77B6E6BE7D64}">
      <dsp:nvSpPr>
        <dsp:cNvPr id="0" name=""/>
        <dsp:cNvSpPr/>
      </dsp:nvSpPr>
      <dsp:spPr>
        <a:xfrm>
          <a:off x="508544" y="378974"/>
          <a:ext cx="924626" cy="92462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56587AD-C14F-4883-9F28-85AA06B062B0}">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US" sz="2300" kern="1200"/>
            <a:t>26.8% of Lincoln County Youth believe that it would be easy to get prescription drugs that were not prescribed to them</a:t>
          </a:r>
        </a:p>
      </dsp:txBody>
      <dsp:txXfrm>
        <a:off x="1941716" y="718"/>
        <a:ext cx="4571887" cy="1681139"/>
      </dsp:txXfrm>
    </dsp:sp>
    <dsp:sp modelId="{3460C87C-E9B0-4500-A6B7-28247DC36595}">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124AB60-ECE8-4AEF-BB81-930F3DE8AD2B}">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5C997A0-3649-4F3C-BC63-BEBE666694F4}">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US" sz="2300" kern="1200"/>
            <a:t>11.6% of youth believe that there is a 'slight' or 'no risk at all' when misusing prescription medications</a:t>
          </a:r>
        </a:p>
      </dsp:txBody>
      <dsp:txXfrm>
        <a:off x="1941716" y="2102143"/>
        <a:ext cx="4571887" cy="1681139"/>
      </dsp:txXfrm>
    </dsp:sp>
    <dsp:sp modelId="{5E3EAEC9-DF13-4ACD-9560-75F383E27975}">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7F3973E-D2B4-4256-910C-F2E30C7B2FC1}">
      <dsp:nvSpPr>
        <dsp:cNvPr id="0" name=""/>
        <dsp:cNvSpPr/>
      </dsp:nvSpPr>
      <dsp:spPr>
        <a:xfrm>
          <a:off x="508544" y="4581824"/>
          <a:ext cx="924626" cy="92462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B6FD39D-7AA3-4604-8E58-A0FBCCDF68EA}">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US" sz="2300" kern="1200"/>
            <a:t>Most youth reported that they get prescription drugs from a friend or family member</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8AC79-6063-4D1E-B8DF-0C2FD7BD89D1}">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DB4BC91-5304-48D9-A3BE-F12C38E9D8B6}">
      <dsp:nvSpPr>
        <dsp:cNvPr id="0" name=""/>
        <dsp:cNvSpPr/>
      </dsp:nvSpPr>
      <dsp:spPr>
        <a:xfrm>
          <a:off x="534102" y="1353647"/>
          <a:ext cx="971095" cy="97109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DADB5D2-53ED-4C3F-B7A5-C3A268FA61E1}">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en-US" sz="2500" kern="1200"/>
            <a:t>In 2017 there were 242 drug-related arrests in Lincoln County</a:t>
          </a:r>
        </a:p>
      </dsp:txBody>
      <dsp:txXfrm>
        <a:off x="2039300" y="956381"/>
        <a:ext cx="4474303" cy="1765627"/>
      </dsp:txXfrm>
    </dsp:sp>
    <dsp:sp modelId="{C359AE36-F1D3-4F88-A3D2-43AAC8C5D046}">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A012677-CB72-4AE9-B66E-F8D8BA124077}">
      <dsp:nvSpPr>
        <dsp:cNvPr id="0" name=""/>
        <dsp:cNvSpPr/>
      </dsp:nvSpPr>
      <dsp:spPr>
        <a:xfrm>
          <a:off x="534102" y="3560682"/>
          <a:ext cx="971095" cy="97109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12ACD3-D7AB-41E4-83E6-193934508733}">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en-US" sz="2500" kern="1200"/>
            <a:t>In 2016 there were less than 10 Drug related fatalities and injuries in Lincoln County.</a:t>
          </a:r>
        </a:p>
      </dsp:txBody>
      <dsp:txXfrm>
        <a:off x="2039300" y="3163416"/>
        <a:ext cx="4474303" cy="1765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2A13D-76BE-4D87-A7D8-2B9763F5623D}">
      <dsp:nvSpPr>
        <dsp:cNvPr id="0" name=""/>
        <dsp:cNvSpPr/>
      </dsp:nvSpPr>
      <dsp:spPr>
        <a:xfrm>
          <a:off x="109363" y="1609087"/>
          <a:ext cx="833364" cy="83336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8E6CFA2-1F2A-44BD-A7BD-6ED75E419782}">
      <dsp:nvSpPr>
        <dsp:cNvPr id="0" name=""/>
        <dsp:cNvSpPr/>
      </dsp:nvSpPr>
      <dsp:spPr>
        <a:xfrm>
          <a:off x="284370" y="1784094"/>
          <a:ext cx="483351" cy="48335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8740BB1-E107-4CB4-8430-6E65746F1EC9}">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Naloxone</a:t>
          </a:r>
        </a:p>
      </dsp:txBody>
      <dsp:txXfrm>
        <a:off x="1121306" y="1609087"/>
        <a:ext cx="1964358" cy="833364"/>
      </dsp:txXfrm>
    </dsp:sp>
    <dsp:sp modelId="{42A7BEB7-ACC3-494B-B8F6-3A462249D4FE}">
      <dsp:nvSpPr>
        <dsp:cNvPr id="0" name=""/>
        <dsp:cNvSpPr/>
      </dsp:nvSpPr>
      <dsp:spPr>
        <a:xfrm>
          <a:off x="3427939" y="1609087"/>
          <a:ext cx="833364" cy="83336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B4B3A76-F119-4EC1-833F-B5271250A272}">
      <dsp:nvSpPr>
        <dsp:cNvPr id="0" name=""/>
        <dsp:cNvSpPr/>
      </dsp:nvSpPr>
      <dsp:spPr>
        <a:xfrm>
          <a:off x="3602945" y="1784094"/>
          <a:ext cx="483351" cy="48335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0BEDDA4-A171-4F4C-B32F-EDF804FB44F2}">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Staff time (Police, LCAD, Fire)</a:t>
          </a:r>
        </a:p>
      </dsp:txBody>
      <dsp:txXfrm>
        <a:off x="4439881" y="1609087"/>
        <a:ext cx="1964358" cy="833364"/>
      </dsp:txXfrm>
    </dsp:sp>
    <dsp:sp modelId="{5831EC5A-EDD0-4C58-BA76-6780EEDBF84E}">
      <dsp:nvSpPr>
        <dsp:cNvPr id="0" name=""/>
        <dsp:cNvSpPr/>
      </dsp:nvSpPr>
      <dsp:spPr>
        <a:xfrm>
          <a:off x="109363" y="3442974"/>
          <a:ext cx="833364" cy="83336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6300924-D18F-4273-A321-59AD30262402}">
      <dsp:nvSpPr>
        <dsp:cNvPr id="0" name=""/>
        <dsp:cNvSpPr/>
      </dsp:nvSpPr>
      <dsp:spPr>
        <a:xfrm>
          <a:off x="284370" y="3617980"/>
          <a:ext cx="483351" cy="48335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047FCC2-92CE-4356-8FB0-46363FBA9DFD}">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cs typeface="Calibri Light" panose="020F0302020204030204"/>
            </a:rPr>
            <a:t>Medical Cost</a:t>
          </a:r>
          <a:endParaRPr lang="en-US" sz="2100" kern="1200"/>
        </a:p>
      </dsp:txBody>
      <dsp:txXfrm>
        <a:off x="1121306" y="3442974"/>
        <a:ext cx="1964358" cy="833364"/>
      </dsp:txXfrm>
    </dsp:sp>
    <dsp:sp modelId="{08AE844C-A1B6-44A9-A325-33C8EFD4889B}">
      <dsp:nvSpPr>
        <dsp:cNvPr id="0" name=""/>
        <dsp:cNvSpPr/>
      </dsp:nvSpPr>
      <dsp:spPr>
        <a:xfrm>
          <a:off x="3427939" y="3442974"/>
          <a:ext cx="833364" cy="83336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23BCDFC-7D01-40F3-AF1C-EE69D1B719BA}">
      <dsp:nvSpPr>
        <dsp:cNvPr id="0" name=""/>
        <dsp:cNvSpPr/>
      </dsp:nvSpPr>
      <dsp:spPr>
        <a:xfrm>
          <a:off x="3602945" y="3617980"/>
          <a:ext cx="483351" cy="48335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EBAA1DB-1A2A-4CFE-9BED-B5A4D863BB68}">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cs typeface="Calibri Light" panose="020F0302020204030204"/>
            </a:rPr>
            <a:t>Human Cost</a:t>
          </a:r>
          <a:endParaRPr lang="en-US" sz="2100" kern="1200"/>
        </a:p>
      </dsp:txBody>
      <dsp:txXfrm>
        <a:off x="4439881" y="3442974"/>
        <a:ext cx="1964358" cy="8333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AEFB1-E6F8-4B04-A320-80FE59350C24}">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B50ED93-82A2-4D32-AC6B-E9184147FB74}">
      <dsp:nvSpPr>
        <dsp:cNvPr id="0" name=""/>
        <dsp:cNvSpPr/>
      </dsp:nvSpPr>
      <dsp:spPr>
        <a:xfrm>
          <a:off x="508544" y="378974"/>
          <a:ext cx="924626" cy="92462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1C37CD3-F7BB-4DBD-B79E-8B19F5AD8A65}">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33450">
            <a:lnSpc>
              <a:spcPct val="100000"/>
            </a:lnSpc>
            <a:spcBef>
              <a:spcPct val="0"/>
            </a:spcBef>
            <a:spcAft>
              <a:spcPct val="35000"/>
            </a:spcAft>
            <a:buNone/>
          </a:pPr>
          <a:r>
            <a:rPr lang="en-US" sz="2100" kern="1200"/>
            <a:t>We rely on other agencies to share information</a:t>
          </a:r>
        </a:p>
      </dsp:txBody>
      <dsp:txXfrm>
        <a:off x="1941716" y="718"/>
        <a:ext cx="4571887" cy="1681139"/>
      </dsp:txXfrm>
    </dsp:sp>
    <dsp:sp modelId="{E9102EBF-4C24-4E49-A884-DDD7E74E9504}">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BDB619C-E536-402C-8DBC-99C798264322}">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006268B-C00D-48C5-821A-B5483A011D3C}">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33450">
            <a:lnSpc>
              <a:spcPct val="100000"/>
            </a:lnSpc>
            <a:spcBef>
              <a:spcPct val="0"/>
            </a:spcBef>
            <a:spcAft>
              <a:spcPct val="35000"/>
            </a:spcAft>
            <a:buNone/>
          </a:pPr>
          <a:r>
            <a:rPr lang="en-US" sz="2100" kern="1200"/>
            <a:t>Robust data sets aid in the creation of informed policy and decision making</a:t>
          </a:r>
        </a:p>
      </dsp:txBody>
      <dsp:txXfrm>
        <a:off x="1941716" y="2102143"/>
        <a:ext cx="4571887" cy="1681139"/>
      </dsp:txXfrm>
    </dsp:sp>
    <dsp:sp modelId="{F53869EB-DB5F-424F-895B-7D0BF000791F}">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90A63B7-6CD6-4CB7-BA29-601F2A898C9C}">
      <dsp:nvSpPr>
        <dsp:cNvPr id="0" name=""/>
        <dsp:cNvSpPr/>
      </dsp:nvSpPr>
      <dsp:spPr>
        <a:xfrm>
          <a:off x="508544" y="4581824"/>
          <a:ext cx="924626" cy="92462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8E7D114-3C8A-447E-B8C3-2A7C75D706FA}">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33450">
            <a:lnSpc>
              <a:spcPct val="100000"/>
            </a:lnSpc>
            <a:spcBef>
              <a:spcPct val="0"/>
            </a:spcBef>
            <a:spcAft>
              <a:spcPct val="35000"/>
            </a:spcAft>
            <a:buNone/>
          </a:pPr>
          <a:r>
            <a:rPr lang="en-US" sz="2100" kern="1200"/>
            <a:t>Please let us know if you are aware of any data that can aid in identifying ways to curb the opioid epidemic in our community</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42C9F-1AE2-46DE-885F-D26ECA1247E7}" type="datetimeFigureOut">
              <a:rPr lang="en-US"/>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24663-040B-4FF7-BFCA-1AE8B01E14B3}" type="slidenum">
              <a:rPr lang="en-US"/>
              <a:t>‹#›</a:t>
            </a:fld>
            <a:endParaRPr lang="en-US"/>
          </a:p>
        </p:txBody>
      </p:sp>
    </p:spTree>
    <p:extLst>
      <p:ext uri="{BB962C8B-B14F-4D97-AF65-F5344CB8AC3E}">
        <p14:creationId xmlns:p14="http://schemas.microsoft.com/office/powerpoint/2010/main" val="327988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drugabuse.gov/related-topics/trends-statistics/infographics/dramatic-increases-in-maternal-opioid-use-neonatal-abstinence-syndrom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hanet.com/mhaimages/opioid/NAS_Research.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drugabuse.gov/related-topics/trends-statistics/infographics/dramatic-increases-in-maternal-opioid-use-neonatal-abstinence-syndrom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mh.mo.gov/docs/ada/mss2018-lincoln.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mh.mo.gov/docs/ada/mss2018-lincoln.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mh.mo.gov/docs/ada/mss2018-lincoln.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mh.mo.gov/ada/countylinks/documents/indicator-lincoln.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mh.mo.gov/docs/ada/commprofile2018-lincoln.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dc.gov/drugoverdose/opioids/prescribed.htm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cdc.gov/drugoverdose/epidemic/index.html" TargetMode="External"/><Relationship Id="rId5" Type="http://schemas.openxmlformats.org/officeDocument/2006/relationships/hyperlink" Target="https://www.cdc.gov/drugoverdose/opioids/fentanyl.html" TargetMode="External"/><Relationship Id="rId4" Type="http://schemas.openxmlformats.org/officeDocument/2006/relationships/hyperlink" Target="https://www.cdc.gov/drugoverdose/opioids/heroin.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mh.mo.gov/docs/ada/statusreport2015-c01.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lphs.health.mo.gov/lphs/conferencematerials/OpioidDataSharing.ppt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health.mo.gov/data/opioids/costs.php"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health.mo.gov/data/opioids/pdf/opioid-dashboard-slide-3.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health.mo.gov/data/opioids/costs.php"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eow.dmh.mo.gov/TREATMENTADA/TREATMENTADAIndicators.aspx?PATH=Indicators&amp;SID=NE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Good Morning!  I'm Genevieve Wesman Lincoln County Health Department Emergency Planner &amp; Surveillance Specialist  and this is Jackie Decoster our Public Health Intern.  We are going to present a brief overview of the most recent data describing the opioid epidemic as it relates to our community.  We aggregated this dated from state and national sources as well as those graciously given to us from our local partner.   Disclaimer: this was not all the data that exists.  We will discuss how you can share data later in the presentation</a:t>
            </a:r>
          </a:p>
        </p:txBody>
      </p:sp>
      <p:sp>
        <p:nvSpPr>
          <p:cNvPr id="4" name="Slide Number Placeholder 3"/>
          <p:cNvSpPr>
            <a:spLocks noGrp="1"/>
          </p:cNvSpPr>
          <p:nvPr>
            <p:ph type="sldNum" sz="quarter" idx="5"/>
          </p:nvPr>
        </p:nvSpPr>
        <p:spPr/>
        <p:txBody>
          <a:bodyPr/>
          <a:lstStyle/>
          <a:p>
            <a:fld id="{F1F24663-040B-4FF7-BFCA-1AE8B01E14B3}" type="slidenum">
              <a:rPr lang="en-US"/>
              <a:t>1</a:t>
            </a:fld>
            <a:endParaRPr lang="en-US"/>
          </a:p>
        </p:txBody>
      </p:sp>
    </p:spTree>
    <p:extLst>
      <p:ext uri="{BB962C8B-B14F-4D97-AF65-F5344CB8AC3E}">
        <p14:creationId xmlns:p14="http://schemas.microsoft.com/office/powerpoint/2010/main" val="391352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what does opioid use look like for Lincoln County Mothers and Children.  </a:t>
            </a:r>
            <a:endParaRPr lang="en-US" dirty="0"/>
          </a:p>
          <a:p>
            <a:endParaRPr lang="en-US" dirty="0"/>
          </a:p>
          <a:p>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34614EAC-9044-4089-80D4-A74BECBAE641}" type="slidenum">
              <a:rPr lang="en-US" smtClean="0"/>
              <a:t>10</a:t>
            </a:fld>
            <a:endParaRPr lang="en-US"/>
          </a:p>
        </p:txBody>
      </p:sp>
    </p:spTree>
    <p:extLst>
      <p:ext uri="{BB962C8B-B14F-4D97-AF65-F5344CB8AC3E}">
        <p14:creationId xmlns:p14="http://schemas.microsoft.com/office/powerpoint/2010/main" val="23718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pPr>
            <a:r>
              <a:rPr lang="en-US" dirty="0"/>
              <a:t>Opioid use during pregnancy can result in a drug withdrawal syndromes in newborns called Neonatal Abstinence Syndrome.  NAS is a group of conditions caused when a baby suffers withdrawal from certain drugs they are exposed to in the womb.  Children born with NAS have increased hospital stays, negative health outcomes, and higher treatment costs.  </a:t>
            </a:r>
            <a:endParaRPr lang="en-US" dirty="0">
              <a:cs typeface="Calibri"/>
            </a:endParaRPr>
          </a:p>
          <a:p>
            <a:pPr>
              <a:lnSpc>
                <a:spcPct val="90000"/>
              </a:lnSpc>
              <a:spcBef>
                <a:spcPts val="1200"/>
              </a:spcBef>
            </a:pPr>
            <a:endParaRPr lang="en-US" dirty="0">
              <a:cs typeface="Calibri"/>
            </a:endParaRPr>
          </a:p>
          <a:p>
            <a:pPr>
              <a:lnSpc>
                <a:spcPct val="90000"/>
              </a:lnSpc>
              <a:spcBef>
                <a:spcPts val="1200"/>
              </a:spcBef>
            </a:pPr>
            <a:r>
              <a:rPr lang="en-US" dirty="0"/>
              <a:t>Nationally the incidence of children born suffering from NAS, has increased to where every 15 minutes a baby is born suffering from opioid withdrawal.  </a:t>
            </a:r>
            <a:endParaRPr lang="en-US"/>
          </a:p>
          <a:p>
            <a:pPr>
              <a:lnSpc>
                <a:spcPct val="90000"/>
              </a:lnSpc>
              <a:spcBef>
                <a:spcPts val="1200"/>
              </a:spcBef>
            </a:pPr>
            <a:endParaRPr lang="en-US" dirty="0"/>
          </a:p>
          <a:p>
            <a:pPr>
              <a:lnSpc>
                <a:spcPct val="90000"/>
              </a:lnSpc>
              <a:spcBef>
                <a:spcPts val="1200"/>
              </a:spcBef>
            </a:pPr>
            <a:r>
              <a:rPr lang="en-US" b="1" dirty="0"/>
              <a:t>Citation:</a:t>
            </a:r>
            <a:r>
              <a:rPr lang="en-US" dirty="0"/>
              <a:t> </a:t>
            </a:r>
            <a:r>
              <a:rPr lang="en-US" dirty="0">
                <a:hlinkClick r:id="rId3"/>
              </a:rPr>
              <a:t>https://www.drugabuse.gov/related-topics/trends-statistics/infographics/dramatic-increases-in-maternal-opioid-use-neonatal-abstinence-syndrome</a:t>
            </a:r>
            <a:r>
              <a:rPr lang="en-US" dirty="0"/>
              <a:t> </a:t>
            </a:r>
            <a:endParaRPr lang="en-US" dirty="0">
              <a:cs typeface="Calibri"/>
            </a:endParaRPr>
          </a:p>
          <a:p>
            <a:r>
              <a:rPr lang="en-US" dirty="0"/>
              <a:t> </a:t>
            </a:r>
            <a:endParaRPr lang="en-US" dirty="0">
              <a:cs typeface="Calibri"/>
            </a:endParaRPr>
          </a:p>
          <a:p>
            <a:pPr>
              <a:lnSpc>
                <a:spcPct val="90000"/>
              </a:lnSpc>
              <a:spcBef>
                <a:spcPts val="1200"/>
              </a:spcBef>
            </a:pPr>
            <a:endParaRPr lang="en-US" dirty="0">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11</a:t>
            </a:fld>
            <a:endParaRPr lang="en-US"/>
          </a:p>
        </p:txBody>
      </p:sp>
    </p:spTree>
    <p:extLst>
      <p:ext uri="{BB962C8B-B14F-4D97-AF65-F5344CB8AC3E}">
        <p14:creationId xmlns:p14="http://schemas.microsoft.com/office/powerpoint/2010/main" val="1643540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pPr>
            <a:r>
              <a:rPr lang="en-US" dirty="0"/>
              <a:t>For the state of Missouri babies born addicted to opioids has increased 538% between 2006 and 2015.  </a:t>
            </a:r>
          </a:p>
          <a:p>
            <a:endParaRPr lang="en-US">
              <a:cs typeface="Calibri"/>
            </a:endParaRPr>
          </a:p>
          <a:p>
            <a:endParaRPr lang="en-US"/>
          </a:p>
          <a:p>
            <a:r>
              <a:rPr lang="en-US" i="1" dirty="0"/>
              <a:t>The NAS definition here includes all Missouri resident newborns with an ICD-9 code of 779.5 or 760.72 appearing anywhere on the newborn record or a record where the admission date was within the patient’s first year of life between 2011 and 2015.</a:t>
            </a:r>
            <a:endParaRPr lang="en-US" i="1" dirty="0">
              <a:cs typeface="Calibri"/>
            </a:endParaRPr>
          </a:p>
          <a:p>
            <a:endParaRPr lang="en-US">
              <a:cs typeface="Calibri"/>
            </a:endParaRPr>
          </a:p>
          <a:p>
            <a:r>
              <a:rPr lang="en-US" b="1" dirty="0">
                <a:cs typeface="Calibri"/>
              </a:rPr>
              <a:t>Citation:</a:t>
            </a:r>
            <a:r>
              <a:rPr lang="en-US" dirty="0">
                <a:cs typeface="Calibri"/>
              </a:rPr>
              <a:t> </a:t>
            </a:r>
            <a:r>
              <a:rPr lang="en-US" dirty="0">
                <a:hlinkClick r:id="rId3"/>
              </a:rPr>
              <a:t>https://www.mhanet.com/mhaimages/opioid/NAS_Research.pdf</a:t>
            </a:r>
            <a:endParaRPr lang="en-US" dirty="0"/>
          </a:p>
          <a:p>
            <a:endParaRPr lang="en-US">
              <a:cs typeface="Calibri"/>
            </a:endParaRPr>
          </a:p>
          <a:p>
            <a:r>
              <a:rPr lang="en-US" b="1" dirty="0"/>
              <a:t>Citation</a:t>
            </a:r>
            <a:r>
              <a:rPr lang="en-US" dirty="0"/>
              <a:t>: </a:t>
            </a:r>
            <a:r>
              <a:rPr lang="en-US" dirty="0">
                <a:hlinkClick r:id="rId4"/>
              </a:rPr>
              <a:t>https://www.drugabuse.gov/related-topics/trends-statistics/infographics/dramatic-increases-in-maternal-opioid-use-neonatal-abstinence-syndrome</a:t>
            </a:r>
            <a:endParaRPr lang="en-US" dirty="0"/>
          </a:p>
          <a:p>
            <a:endParaRPr lang="en-US">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12</a:t>
            </a:fld>
            <a:endParaRPr lang="en-US"/>
          </a:p>
        </p:txBody>
      </p:sp>
    </p:spTree>
    <p:extLst>
      <p:ext uri="{BB962C8B-B14F-4D97-AF65-F5344CB8AC3E}">
        <p14:creationId xmlns:p14="http://schemas.microsoft.com/office/powerpoint/2010/main" val="3841475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rates are mirrored at the county level.  Lincoln County has seen a marked rise in children born with NAS from 5.52 per 1,000 births in 2011 to 36.29 per 1,000 births in 2016.  This translates to a more than 500% increase in the incidence of babies born with NAS in the county since 2011.  </a:t>
            </a:r>
          </a:p>
          <a:p>
            <a:endParaRPr lang="en-US">
              <a:cs typeface="Calibri"/>
            </a:endParaRPr>
          </a:p>
          <a:p>
            <a:r>
              <a:rPr lang="en-US" b="1"/>
              <a:t>Citation:  </a:t>
            </a:r>
            <a:r>
              <a:rPr lang="en-US"/>
              <a:t>Missouri Department of Health &amp; Senior Services 2019</a:t>
            </a:r>
          </a:p>
        </p:txBody>
      </p:sp>
      <p:sp>
        <p:nvSpPr>
          <p:cNvPr id="4" name="Slide Number Placeholder 3"/>
          <p:cNvSpPr>
            <a:spLocks noGrp="1"/>
          </p:cNvSpPr>
          <p:nvPr>
            <p:ph type="sldNum" sz="quarter" idx="5"/>
          </p:nvPr>
        </p:nvSpPr>
        <p:spPr/>
        <p:txBody>
          <a:bodyPr/>
          <a:lstStyle/>
          <a:p>
            <a:fld id="{F1F24663-040B-4FF7-BFCA-1AE8B01E14B3}" type="slidenum">
              <a:rPr lang="en-US"/>
              <a:t>13</a:t>
            </a:fld>
            <a:endParaRPr lang="en-US"/>
          </a:p>
        </p:txBody>
      </p:sp>
    </p:spTree>
    <p:extLst>
      <p:ext uri="{BB962C8B-B14F-4D97-AF65-F5344CB8AC3E}">
        <p14:creationId xmlns:p14="http://schemas.microsoft.com/office/powerpoint/2010/main" val="536977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a:lnSpc>
                <a:spcPct val="90000"/>
              </a:lnSpc>
              <a:spcAft>
                <a:spcPts val="600"/>
              </a:spcAft>
            </a:pPr>
            <a:r>
              <a:rPr lang="en-US" dirty="0">
                <a:cs typeface="Calibri"/>
              </a:rPr>
              <a:t>If we look at the data taken from the </a:t>
            </a:r>
            <a:r>
              <a:rPr lang="en-US" dirty="0"/>
              <a:t>2018 Missouri Student Survey from Lincoln County the perception of access to drug is extremely high among Lincoln County school age children, while the perception of risk is low.  26.8% of Lincoln County Youth believe that it would be easy to get prescription drugs that were not prescribed to them.  11.6% of youth believe that there is a 'slight' or 'no risk at all' when misusing prescription medications, and most youth reported that they get prescription drugs from a friend or family member.  </a:t>
            </a:r>
            <a:endParaRPr lang="en-US" dirty="0">
              <a:cs typeface="Calibri" panose="020F0502020204030204"/>
            </a:endParaRPr>
          </a:p>
          <a:p>
            <a:pPr marL="57150">
              <a:lnSpc>
                <a:spcPct val="90000"/>
              </a:lnSpc>
              <a:spcAft>
                <a:spcPts val="600"/>
              </a:spcAft>
            </a:pPr>
            <a:endParaRPr lang="en-US" dirty="0">
              <a:cs typeface="Calibri" panose="020F0502020204030204"/>
            </a:endParaRPr>
          </a:p>
          <a:p>
            <a:pPr marL="57150">
              <a:lnSpc>
                <a:spcPct val="90000"/>
              </a:lnSpc>
              <a:spcAft>
                <a:spcPts val="600"/>
              </a:spcAft>
            </a:pPr>
            <a:endParaRPr lang="en-US" dirty="0">
              <a:cs typeface="Calibri" panose="020F0502020204030204"/>
            </a:endParaRPr>
          </a:p>
          <a:p>
            <a:pPr marL="57150">
              <a:lnSpc>
                <a:spcPct val="90000"/>
              </a:lnSpc>
              <a:spcAft>
                <a:spcPts val="600"/>
              </a:spcAft>
            </a:pPr>
            <a:r>
              <a:rPr lang="en-US" b="1" dirty="0">
                <a:cs typeface="Calibri" panose="020F0502020204030204"/>
              </a:rPr>
              <a:t>Citation:</a:t>
            </a:r>
            <a:r>
              <a:rPr lang="en-US" dirty="0">
                <a:cs typeface="Calibri" panose="020F0502020204030204"/>
              </a:rPr>
              <a:t> </a:t>
            </a:r>
            <a:r>
              <a:rPr lang="en-US" dirty="0">
                <a:hlinkClick r:id="rId3"/>
              </a:rPr>
              <a:t>https://dmh.mo.gov/docs/ada/mss2018-lincoln.pdf</a:t>
            </a:r>
            <a:r>
              <a:rPr lang="en-US" dirty="0"/>
              <a:t>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F1F24663-040B-4FF7-BFCA-1AE8B01E14B3}" type="slidenum">
              <a:rPr lang="en-US"/>
              <a:t>14</a:t>
            </a:fld>
            <a:endParaRPr lang="en-US"/>
          </a:p>
        </p:txBody>
      </p:sp>
    </p:spTree>
    <p:extLst>
      <p:ext uri="{BB962C8B-B14F-4D97-AF65-F5344CB8AC3E}">
        <p14:creationId xmlns:p14="http://schemas.microsoft.com/office/powerpoint/2010/main" val="135973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When students from that same survey were polled, less than 1% combined  had used either inhalants or synthetic drugs in the past year to get high.  While 2% stated they had used over the counter drugs to get high, and nearly 7% of the students polled said they had used a prescription not prescribed for them by a doctor.  </a:t>
            </a:r>
            <a:endParaRPr lang="en-US" dirty="0"/>
          </a:p>
          <a:p>
            <a:endParaRPr lang="en-US">
              <a:cs typeface="Calibri"/>
            </a:endParaRPr>
          </a:p>
          <a:p>
            <a:r>
              <a:rPr lang="en-US" dirty="0">
                <a:cs typeface="Calibri"/>
              </a:rPr>
              <a:t>OTC: over the counter drugs (Barbiturates, benzodiazepine, cold medicine)</a:t>
            </a:r>
            <a:endParaRPr lang="en-US" dirty="0"/>
          </a:p>
          <a:p>
            <a:endParaRPr lang="en-US">
              <a:cs typeface="Calibri"/>
            </a:endParaRPr>
          </a:p>
          <a:p>
            <a:r>
              <a:rPr lang="en-US" b="1" dirty="0">
                <a:cs typeface="Calibri"/>
              </a:rPr>
              <a:t>Citation:</a:t>
            </a:r>
            <a:r>
              <a:rPr lang="en-US" dirty="0">
                <a:cs typeface="Calibri"/>
              </a:rPr>
              <a:t> </a:t>
            </a:r>
            <a:r>
              <a:rPr lang="en-US" dirty="0">
                <a:hlinkClick r:id="rId3"/>
              </a:rPr>
              <a:t>https://dmh.mo.gov/docs/ada/mss2018-lincoln.pdf</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15</a:t>
            </a:fld>
            <a:endParaRPr lang="en-US"/>
          </a:p>
        </p:txBody>
      </p:sp>
    </p:spTree>
    <p:extLst>
      <p:ext uri="{BB962C8B-B14F-4D97-AF65-F5344CB8AC3E}">
        <p14:creationId xmlns:p14="http://schemas.microsoft.com/office/powerpoint/2010/main" val="2184846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a:lnSpc>
                <a:spcPct val="90000"/>
              </a:lnSpc>
              <a:spcAft>
                <a:spcPts val="600"/>
              </a:spcAft>
            </a:pPr>
            <a:r>
              <a:rPr lang="en-US" dirty="0">
                <a:cs typeface="Calibri"/>
              </a:rPr>
              <a:t>Additionally the rate of students disciplined for drugs went up from the 2014-15 school year, and remained around 1% for both following school years.   The rate of students disciplined for drugs was consistently higher all three years that we had data on, than disciplinary actions related to alcohol.  </a:t>
            </a:r>
          </a:p>
          <a:p>
            <a:endParaRPr lang="en-US">
              <a:cs typeface="Calibri"/>
            </a:endParaRPr>
          </a:p>
          <a:p>
            <a:r>
              <a:rPr lang="en-US" dirty="0">
                <a:cs typeface="Calibri"/>
              </a:rPr>
              <a:t>School discipline involving drugs: 12 in 2014-2015, 30 in 2015-2016, 30 in 2016-2017</a:t>
            </a:r>
          </a:p>
          <a:p>
            <a:r>
              <a:rPr lang="en-US" dirty="0">
                <a:cs typeface="Calibri"/>
              </a:rPr>
              <a:t>School discipline involving alcohol: &lt;10 in 2014-2015, &lt;10 in 2015-2016, &lt;10 in 2016-2017</a:t>
            </a:r>
          </a:p>
          <a:p>
            <a:endParaRPr lang="en-US">
              <a:cs typeface="Calibri"/>
            </a:endParaRPr>
          </a:p>
          <a:p>
            <a:r>
              <a:rPr lang="en-US" b="1" dirty="0"/>
              <a:t>Citation:</a:t>
            </a:r>
            <a:r>
              <a:rPr lang="en-US" dirty="0"/>
              <a:t> </a:t>
            </a:r>
            <a:r>
              <a:rPr lang="en-US" dirty="0">
                <a:hlinkClick r:id="rId3"/>
              </a:rPr>
              <a:t>https://dmh.mo.gov/docs/ada/mss2018-lincoln.pdf</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16</a:t>
            </a:fld>
            <a:endParaRPr lang="en-US"/>
          </a:p>
        </p:txBody>
      </p:sp>
    </p:spTree>
    <p:extLst>
      <p:ext uri="{BB962C8B-B14F-4D97-AF65-F5344CB8AC3E}">
        <p14:creationId xmlns:p14="http://schemas.microsoft.com/office/powerpoint/2010/main" val="3943673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dirty="0">
                <a:cs typeface="Calibri"/>
              </a:rPr>
              <a:t>The </a:t>
            </a:r>
            <a:r>
              <a:rPr lang="en-US" dirty="0"/>
              <a:t>2018 Status Report on Missouri's Substance Use and Mental Health </a:t>
            </a:r>
            <a:r>
              <a:rPr lang="en-US" dirty="0">
                <a:cs typeface="Calibri"/>
              </a:rPr>
              <a:t>identified there were &lt;10 juvenile drug offenses in 2015, 25 in 2016, and 12 in 2017 in Lincoln County. As shown here there was a marked increase in 2015. </a:t>
            </a:r>
          </a:p>
          <a:p>
            <a:endParaRPr lang="en-US" dirty="0">
              <a:cs typeface="Calibri"/>
            </a:endParaRPr>
          </a:p>
          <a:p>
            <a:r>
              <a:rPr lang="en-US" b="1" dirty="0">
                <a:cs typeface="Calibri"/>
              </a:rPr>
              <a:t>Citation:</a:t>
            </a:r>
            <a:r>
              <a:rPr lang="en-US" dirty="0">
                <a:cs typeface="Calibri"/>
              </a:rPr>
              <a:t> </a:t>
            </a:r>
            <a:r>
              <a:rPr lang="en-US" dirty="0">
                <a:hlinkClick r:id="rId3"/>
              </a:rPr>
              <a:t>https://dmh.mo.gov/ada/countylinks/documents/indicator-lincoln.pdf</a:t>
            </a:r>
            <a:endParaRPr lang="en-US" dirty="0">
              <a:cs typeface="Calibri"/>
              <a:hlinkClick r:id="rId3"/>
            </a:endParaRPr>
          </a:p>
          <a:p>
            <a:endParaRPr lang="en-US" dirty="0">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17</a:t>
            </a:fld>
            <a:endParaRPr lang="en-US"/>
          </a:p>
        </p:txBody>
      </p:sp>
    </p:spTree>
    <p:extLst>
      <p:ext uri="{BB962C8B-B14F-4D97-AF65-F5344CB8AC3E}">
        <p14:creationId xmlns:p14="http://schemas.microsoft.com/office/powerpoint/2010/main" val="2050430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talk about opioid use and the law. </a:t>
            </a:r>
          </a:p>
          <a:p>
            <a:endParaRPr lang="en-US" dirty="0"/>
          </a:p>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34614EAC-9044-4089-80D4-A74BECBAE641}" type="slidenum">
              <a:rPr lang="en-US" smtClean="0"/>
              <a:t>18</a:t>
            </a:fld>
            <a:endParaRPr lang="en-US"/>
          </a:p>
        </p:txBody>
      </p:sp>
    </p:spTree>
    <p:extLst>
      <p:ext uri="{BB962C8B-B14F-4D97-AF65-F5344CB8AC3E}">
        <p14:creationId xmlns:p14="http://schemas.microsoft.com/office/powerpoint/2010/main" val="858779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in 2017, there were 242 drug related arrests in Lincoln County</a:t>
            </a:r>
            <a:endParaRPr lang="en-US" dirty="0"/>
          </a:p>
          <a:p>
            <a:r>
              <a:rPr lang="en-US" dirty="0">
                <a:cs typeface="Calibri"/>
              </a:rPr>
              <a:t>In 2016, there were less than 10 drug related  motor vehicle fatalities and injuries in Lincoln county. </a:t>
            </a:r>
            <a:endParaRPr lang="en-US" dirty="0"/>
          </a:p>
          <a:p>
            <a:endParaRPr lang="en-US" dirty="0"/>
          </a:p>
          <a:p>
            <a:r>
              <a:rPr lang="en-US" b="1" dirty="0">
                <a:cs typeface="Calibri"/>
              </a:rPr>
              <a:t>Citation:</a:t>
            </a:r>
            <a:r>
              <a:rPr lang="en-US" dirty="0"/>
              <a:t> </a:t>
            </a:r>
            <a:r>
              <a:rPr lang="en-US" dirty="0">
                <a:hlinkClick r:id="rId3"/>
              </a:rPr>
              <a:t>https://dmh.mo.gov/docs/ada/commprofile2018-lincoln.pdf</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19</a:t>
            </a:fld>
            <a:endParaRPr lang="en-US"/>
          </a:p>
        </p:txBody>
      </p:sp>
    </p:spTree>
    <p:extLst>
      <p:ext uri="{BB962C8B-B14F-4D97-AF65-F5344CB8AC3E}">
        <p14:creationId xmlns:p14="http://schemas.microsoft.com/office/powerpoint/2010/main" val="4126581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Nationally the opioid crisis has been an emerging threat for decades.  According to the Center for Disease Control.  </a:t>
            </a:r>
          </a:p>
          <a:p>
            <a:pPr marL="171450" indent="-171450">
              <a:buFont typeface="Arial"/>
              <a:buChar char="•"/>
            </a:pPr>
            <a:r>
              <a:rPr lang="en-US" dirty="0">
                <a:cs typeface="Calibri"/>
              </a:rPr>
              <a:t> </a:t>
            </a:r>
            <a:r>
              <a:rPr lang="en-US" dirty="0"/>
              <a:t>Between 1999 and 2017, more than 700,000 people died from a drug overdose </a:t>
            </a:r>
            <a:endParaRPr lang="en-US" dirty="0">
              <a:cs typeface="Calibri" panose="020F0502020204030204"/>
            </a:endParaRPr>
          </a:p>
          <a:p>
            <a:pPr marL="171450" indent="-171450">
              <a:buFont typeface="Arial"/>
              <a:buChar char="•"/>
            </a:pPr>
            <a:r>
              <a:rPr lang="en-US" dirty="0"/>
              <a:t>Around 68% of the more than 70,200 drug overdose deaths alone in 2017 involved an opioid.</a:t>
            </a:r>
            <a:endParaRPr lang="en-US" dirty="0">
              <a:cs typeface="Calibri" panose="020F0502020204030204"/>
            </a:endParaRPr>
          </a:p>
          <a:p>
            <a:pPr marL="171450" indent="-171450">
              <a:buFont typeface="Arial"/>
              <a:buChar char="•"/>
            </a:pPr>
            <a:r>
              <a:rPr lang="en-US" dirty="0"/>
              <a:t>In 2017, the number of overdose deaths involving opioids (including prescription opioids and illegal opioids like heroin and illicitly manufactured fentanyl) was 6 times higher than in 1999.</a:t>
            </a:r>
            <a:endParaRPr lang="en-US" dirty="0">
              <a:cs typeface="Calibri"/>
            </a:endParaRPr>
          </a:p>
          <a:p>
            <a:pPr marL="171450" indent="-171450">
              <a:buFont typeface="Arial"/>
              <a:buChar char="•"/>
            </a:pPr>
            <a:r>
              <a:rPr lang="en-US" dirty="0"/>
              <a:t>On average, 130 Americans die every day from an opioid overdose. </a:t>
            </a:r>
            <a:endParaRPr lang="en-US" dirty="0">
              <a:cs typeface="Calibri"/>
            </a:endParaRPr>
          </a:p>
          <a:p>
            <a:pPr marL="171450" indent="-171450">
              <a:buFont typeface="Arial"/>
              <a:buChar char="•"/>
            </a:pPr>
            <a:endParaRPr lang="en-US">
              <a:cs typeface="Calibri"/>
            </a:endParaRPr>
          </a:p>
          <a:p>
            <a:r>
              <a:rPr lang="en-US" dirty="0"/>
              <a:t>According to the CDC From 1999-2017, almost 400,000 people died from an overdose involving any opioid, including prescription and illicit opioids.</a:t>
            </a:r>
            <a:endParaRPr lang="en-US" dirty="0">
              <a:cs typeface="Calibri"/>
            </a:endParaRPr>
          </a:p>
          <a:p>
            <a:r>
              <a:rPr lang="en-US" dirty="0"/>
              <a:t>This rise in opioid overdose deaths can be outlined in three distinct waves.</a:t>
            </a:r>
            <a:endParaRPr lang="en-US" dirty="0">
              <a:cs typeface="Calibri" panose="020F0502020204030204"/>
            </a:endParaRPr>
          </a:p>
          <a:p>
            <a:pPr>
              <a:buFont typeface="Arial"/>
              <a:buChar char="•"/>
            </a:pPr>
            <a:r>
              <a:rPr lang="en-US" dirty="0"/>
              <a:t>The first wave began with increased prescribing of opioids in the 1990s  with overdose deaths involving </a:t>
            </a:r>
            <a:r>
              <a:rPr lang="en-US" u="sng" dirty="0">
                <a:hlinkClick r:id="rId3"/>
              </a:rPr>
              <a:t>prescription opioids</a:t>
            </a:r>
            <a:r>
              <a:rPr lang="en-US" dirty="0"/>
              <a:t> (natural and semi-synthetic opioids and methadone) increasing since at least 1999.</a:t>
            </a:r>
            <a:endParaRPr lang="en-US" dirty="0">
              <a:cs typeface="Calibri"/>
            </a:endParaRPr>
          </a:p>
          <a:p>
            <a:pPr>
              <a:buFont typeface="Arial"/>
              <a:buChar char="•"/>
            </a:pPr>
            <a:r>
              <a:rPr lang="en-US" dirty="0"/>
              <a:t>The second wave began in 2010, with rapid increases in overdose deaths involving </a:t>
            </a:r>
            <a:r>
              <a:rPr lang="en-US" u="sng" dirty="0">
                <a:hlinkClick r:id="rId4"/>
              </a:rPr>
              <a:t>heroin</a:t>
            </a:r>
            <a:r>
              <a:rPr lang="en-US" dirty="0"/>
              <a:t>.</a:t>
            </a:r>
            <a:endParaRPr lang="en-US" dirty="0">
              <a:cs typeface="Calibri"/>
            </a:endParaRPr>
          </a:p>
          <a:p>
            <a:pPr>
              <a:buFont typeface="Arial"/>
              <a:buChar char="•"/>
            </a:pPr>
            <a:r>
              <a:rPr lang="en-US" dirty="0"/>
              <a:t>The third wave began in 2013, with significant increases in overdose deaths involving synthetic opioids – particularly those involving illicitly-manufactured </a:t>
            </a:r>
            <a:r>
              <a:rPr lang="en-US" u="sng" dirty="0">
                <a:hlinkClick r:id="rId5"/>
              </a:rPr>
              <a:t>fentanyl</a:t>
            </a:r>
            <a:r>
              <a:rPr lang="en-US" dirty="0"/>
              <a:t> (IMF). </a:t>
            </a:r>
            <a:endParaRPr lang="en-US" dirty="0">
              <a:cs typeface="Calibri"/>
            </a:endParaRPr>
          </a:p>
          <a:p>
            <a:pPr>
              <a:buFont typeface="Arial"/>
              <a:buChar char="•"/>
            </a:pPr>
            <a:endParaRPr lang="en-US" dirty="0">
              <a:cs typeface="Calibri"/>
            </a:endParaRPr>
          </a:p>
          <a:p>
            <a:r>
              <a:rPr lang="en-US" dirty="0">
                <a:cs typeface="Calibri"/>
              </a:rPr>
              <a:t>So while we are discussing opioids keep this in mind. </a:t>
            </a:r>
          </a:p>
          <a:p>
            <a:pPr>
              <a:buFont typeface="Arial"/>
              <a:buChar char="•"/>
            </a:pPr>
            <a:endParaRPr lang="en-US"/>
          </a:p>
          <a:p>
            <a:r>
              <a:rPr lang="en-US" dirty="0"/>
              <a:t>Citation: </a:t>
            </a:r>
            <a:r>
              <a:rPr lang="en-US" dirty="0">
                <a:hlinkClick r:id="rId6"/>
              </a:rPr>
              <a:t>https://www.cdc.gov/drugoverdose/epidemic/index.html</a:t>
            </a:r>
            <a:r>
              <a:rPr lang="en-US" dirty="0"/>
              <a:t> </a:t>
            </a:r>
            <a:endParaRPr lang="en-US" dirty="0">
              <a:cs typeface="Calibri"/>
            </a:endParaRPr>
          </a:p>
          <a:p>
            <a:pPr marL="171450" indent="-171450">
              <a:buFont typeface="Arial"/>
              <a:buChar char="•"/>
            </a:pPr>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34614EAC-9044-4089-80D4-A74BECBAE641}" type="slidenum">
              <a:rPr lang="en-US" smtClean="0"/>
              <a:t>2</a:t>
            </a:fld>
            <a:endParaRPr lang="en-US"/>
          </a:p>
        </p:txBody>
      </p:sp>
    </p:spTree>
    <p:extLst>
      <p:ext uri="{BB962C8B-B14F-4D97-AF65-F5344CB8AC3E}">
        <p14:creationId xmlns:p14="http://schemas.microsoft.com/office/powerpoint/2010/main" val="389983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After you consider all that information, what does the opioid epidemic cost Lincoln County. In this section, I will talk about the medical costs, cost of </a:t>
            </a:r>
            <a:r>
              <a:rPr lang="en-US" dirty="0" err="1">
                <a:cs typeface="Calibri"/>
              </a:rPr>
              <a:t>narcan</a:t>
            </a:r>
            <a:r>
              <a:rPr lang="en-US" dirty="0">
                <a:cs typeface="Calibri"/>
              </a:rPr>
              <a:t>/naloxone, staff time cost, and of course the human cost. </a:t>
            </a:r>
          </a:p>
        </p:txBody>
      </p:sp>
      <p:sp>
        <p:nvSpPr>
          <p:cNvPr id="4" name="Slide Number Placeholder 3"/>
          <p:cNvSpPr>
            <a:spLocks noGrp="1"/>
          </p:cNvSpPr>
          <p:nvPr>
            <p:ph type="sldNum" sz="quarter" idx="5"/>
          </p:nvPr>
        </p:nvSpPr>
        <p:spPr/>
        <p:txBody>
          <a:bodyPr/>
          <a:lstStyle/>
          <a:p>
            <a:fld id="{F1F24663-040B-4FF7-BFCA-1AE8B01E14B3}" type="slidenum">
              <a:rPr lang="en-US"/>
              <a:t>20</a:t>
            </a:fld>
            <a:endParaRPr lang="en-US"/>
          </a:p>
        </p:txBody>
      </p:sp>
    </p:spTree>
    <p:extLst>
      <p:ext uri="{BB962C8B-B14F-4D97-AF65-F5344CB8AC3E}">
        <p14:creationId xmlns:p14="http://schemas.microsoft.com/office/powerpoint/2010/main" val="3653349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It is estimated that the nationally, the U.S. spent more than $193 billion on drug use disorders annually between 2012&amp; 2013.  </a:t>
            </a:r>
          </a:p>
          <a:p>
            <a:pPr marL="171450" indent="-171450">
              <a:buFont typeface="Arial"/>
              <a:buChar char="•"/>
            </a:pPr>
            <a:r>
              <a:rPr lang="en-US" dirty="0">
                <a:cs typeface="Calibri"/>
              </a:rPr>
              <a:t>$120 billion in lost productivity</a:t>
            </a:r>
          </a:p>
          <a:p>
            <a:pPr marL="171450" indent="-171450">
              <a:buFont typeface="Arial"/>
              <a:buChar char="•"/>
            </a:pPr>
            <a:r>
              <a:rPr lang="en-US" dirty="0">
                <a:cs typeface="Calibri"/>
              </a:rPr>
              <a:t>$61 billion spent on crime related to drug use disorders</a:t>
            </a:r>
          </a:p>
          <a:p>
            <a:pPr marL="171450" indent="-171450">
              <a:buFont typeface="Arial"/>
              <a:buChar char="•"/>
            </a:pPr>
            <a:r>
              <a:rPr lang="en-US" dirty="0">
                <a:cs typeface="Calibri"/>
              </a:rPr>
              <a:t>$11 billion in health care expenditures</a:t>
            </a:r>
          </a:p>
          <a:p>
            <a:r>
              <a:rPr lang="en-US" dirty="0"/>
              <a:t>In </a:t>
            </a:r>
            <a:r>
              <a:rPr lang="en-US" dirty="0" err="1"/>
              <a:t>missouri</a:t>
            </a:r>
            <a:r>
              <a:rPr lang="en-US" dirty="0"/>
              <a:t> the drug use disorder cost estimate was $3.7 billion annually</a:t>
            </a:r>
            <a:endParaRPr lang="en-US" dirty="0">
              <a:cs typeface="Calibri"/>
            </a:endParaRPr>
          </a:p>
          <a:p>
            <a:r>
              <a:rPr lang="en-US" dirty="0">
                <a:cs typeface="Calibri"/>
              </a:rPr>
              <a:t>Additionally, the average cost to treat an overdose patient admitted to the hospital intensive care unit rose from $58,517 in 2009 to more than $92,000 in 2015.  </a:t>
            </a:r>
          </a:p>
          <a:p>
            <a:endParaRPr lang="en-US">
              <a:cs typeface="Calibri"/>
            </a:endParaRPr>
          </a:p>
          <a:p>
            <a:endParaRPr lang="en-US">
              <a:cs typeface="Calibri"/>
            </a:endParaRPr>
          </a:p>
          <a:p>
            <a:r>
              <a:rPr lang="en-US" b="1" dirty="0">
                <a:cs typeface="Calibri"/>
              </a:rPr>
              <a:t>Citation: </a:t>
            </a:r>
            <a:r>
              <a:rPr lang="en-US" dirty="0">
                <a:hlinkClick r:id="rId3"/>
              </a:rPr>
              <a:t>https://dmh.mo.gov/docs/ada/statusreport2015-c01.pdf</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21</a:t>
            </a:fld>
            <a:endParaRPr lang="en-US"/>
          </a:p>
        </p:txBody>
      </p:sp>
    </p:spTree>
    <p:extLst>
      <p:ext uri="{BB962C8B-B14F-4D97-AF65-F5344CB8AC3E}">
        <p14:creationId xmlns:p14="http://schemas.microsoft.com/office/powerpoint/2010/main" val="193308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dirty="0">
                <a:cs typeface="Calibri"/>
              </a:rPr>
              <a:t>Then from this graph it shows that in Missouri the estimated emergency room charge total was $95 million </a:t>
            </a:r>
          </a:p>
          <a:p>
            <a:endParaRPr lang="en-US" dirty="0">
              <a:cs typeface="Calibri"/>
            </a:endParaRPr>
          </a:p>
          <a:p>
            <a:r>
              <a:rPr lang="en-US" b="1" dirty="0"/>
              <a:t>Citation:</a:t>
            </a:r>
            <a:r>
              <a:rPr lang="en-US" dirty="0"/>
              <a:t> </a:t>
            </a:r>
            <a:r>
              <a:rPr lang="en-US" dirty="0">
                <a:hlinkClick r:id="rId3"/>
              </a:rPr>
              <a:t>https://clphs.health.mo.gov/lphs/conferencematerials/OpioidDataSharing.pptx</a:t>
            </a:r>
            <a:endParaRPr lang="en-US"/>
          </a:p>
          <a:p>
            <a:r>
              <a:rPr lang="en-US" dirty="0">
                <a:cs typeface="Calibri"/>
              </a:rPr>
              <a:t> </a:t>
            </a:r>
          </a:p>
        </p:txBody>
      </p:sp>
      <p:sp>
        <p:nvSpPr>
          <p:cNvPr id="4" name="Slide Number Placeholder 3"/>
          <p:cNvSpPr>
            <a:spLocks noGrp="1"/>
          </p:cNvSpPr>
          <p:nvPr>
            <p:ph type="sldNum" sz="quarter" idx="5"/>
          </p:nvPr>
        </p:nvSpPr>
        <p:spPr/>
        <p:txBody>
          <a:bodyPr/>
          <a:lstStyle/>
          <a:p>
            <a:fld id="{F1F24663-040B-4FF7-BFCA-1AE8B01E14B3}" type="slidenum">
              <a:rPr lang="en-US"/>
              <a:t>22</a:t>
            </a:fld>
            <a:endParaRPr lang="en-US"/>
          </a:p>
        </p:txBody>
      </p:sp>
    </p:spTree>
    <p:extLst>
      <p:ext uri="{BB962C8B-B14F-4D97-AF65-F5344CB8AC3E}">
        <p14:creationId xmlns:p14="http://schemas.microsoft.com/office/powerpoint/2010/main" val="2120899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90000"/>
              </a:lnSpc>
              <a:spcBef>
                <a:spcPct val="0"/>
              </a:spcBef>
            </a:pPr>
            <a:r>
              <a:rPr lang="en-US" b="1" dirty="0">
                <a:cs typeface="Calibri"/>
              </a:rPr>
              <a:t>Now onto the costs for Narcan in Lincoln County. First off </a:t>
            </a:r>
            <a:endParaRPr lang="en-US" b="1"/>
          </a:p>
          <a:p>
            <a:pPr algn="ctr">
              <a:lnSpc>
                <a:spcPct val="90000"/>
              </a:lnSpc>
              <a:spcBef>
                <a:spcPct val="0"/>
              </a:spcBef>
            </a:pPr>
            <a:r>
              <a:rPr lang="en-US" b="1" dirty="0"/>
              <a:t>What is Narcan?</a:t>
            </a:r>
            <a:endParaRPr lang="en-US">
              <a:cs typeface="Calibri"/>
            </a:endParaRPr>
          </a:p>
          <a:p>
            <a:pPr algn="ctr">
              <a:lnSpc>
                <a:spcPct val="90000"/>
              </a:lnSpc>
              <a:spcBef>
                <a:spcPct val="0"/>
              </a:spcBef>
            </a:pPr>
            <a:r>
              <a:rPr lang="en-US" dirty="0"/>
              <a:t>Narcan or Naloxone is a medication that suspends the effects of an opioid overdose until emergency responders arrive. It works by blocking the opiate receptor sites and reverses the effects of an overdose, restoring a normal breathing pattern.</a:t>
            </a:r>
            <a:endParaRPr lang="en-US">
              <a:cs typeface="Calibri"/>
            </a:endParaRPr>
          </a:p>
          <a:p>
            <a:pPr algn="ctr">
              <a:lnSpc>
                <a:spcPct val="90000"/>
              </a:lnSpc>
              <a:spcBef>
                <a:spcPct val="0"/>
              </a:spcBef>
            </a:pPr>
            <a:endParaRPr lang="en-US">
              <a:cs typeface="Calibri"/>
            </a:endParaRPr>
          </a:p>
          <a:p>
            <a:pPr algn="ctr">
              <a:lnSpc>
                <a:spcPct val="90000"/>
              </a:lnSpc>
              <a:spcBef>
                <a:spcPct val="0"/>
              </a:spcBef>
            </a:pPr>
            <a:r>
              <a:rPr lang="en-US" b="1" dirty="0"/>
              <a:t>How much does Narcan cost Lincoln County?</a:t>
            </a:r>
            <a:endParaRPr lang="en-US"/>
          </a:p>
          <a:p>
            <a:pPr algn="ctr"/>
            <a:r>
              <a:rPr lang="en-US" dirty="0"/>
              <a:t>LCAD carries 2mg/2ml of Narcan. Cost is $27.43 per syringe. Total cost in 2018 for Narcan for the ambulance district was $2,797.86. </a:t>
            </a:r>
            <a:endParaRPr lang="en-US">
              <a:cs typeface="Calibri"/>
            </a:endParaRPr>
          </a:p>
          <a:p>
            <a:pPr algn="ctr">
              <a:lnSpc>
                <a:spcPct val="90000"/>
              </a:lnSpc>
              <a:spcBef>
                <a:spcPct val="0"/>
              </a:spcBef>
            </a:pPr>
            <a:endParaRPr lang="en-US">
              <a:cs typeface="Calibri"/>
            </a:endParaRPr>
          </a:p>
          <a:p>
            <a:pPr algn="ctr"/>
            <a:r>
              <a:rPr lang="en-US" b="1" dirty="0"/>
              <a:t>Narcan</a:t>
            </a:r>
            <a:br>
              <a:rPr lang="en-US" b="1" dirty="0">
                <a:cs typeface="+mn-lt"/>
              </a:rPr>
            </a:br>
            <a:r>
              <a:rPr lang="en-US" b="1" dirty="0"/>
              <a:t>In 2018, Lincoln </a:t>
            </a:r>
            <a:r>
              <a:rPr lang="en-US" dirty="0"/>
              <a:t>County Ambulance District (LCAD) responded to 64 calls on which Narcan was given, totaling 102 prefilled syringes. </a:t>
            </a:r>
            <a:endParaRPr lang="en-US">
              <a:cs typeface="Calibri"/>
            </a:endParaRPr>
          </a:p>
          <a:p>
            <a:pPr algn="ctr"/>
            <a:r>
              <a:rPr lang="en-US" b="1" dirty="0">
                <a:cs typeface="Calibri"/>
              </a:rPr>
              <a:t>This translates to 64 lives that may have been saved. </a:t>
            </a:r>
          </a:p>
          <a:p>
            <a:pPr algn="ctr"/>
            <a:endParaRPr lang="en-US" b="1" dirty="0">
              <a:cs typeface="Calibri"/>
            </a:endParaRPr>
          </a:p>
          <a:p>
            <a:r>
              <a:rPr lang="en-US" b="1" dirty="0">
                <a:cs typeface="Calibri"/>
              </a:rPr>
              <a:t>Citation: </a:t>
            </a:r>
            <a:r>
              <a:rPr lang="en-US" dirty="0">
                <a:cs typeface="Calibri"/>
              </a:rPr>
              <a:t>Lincoln County Ambulance District 2018</a:t>
            </a:r>
            <a:endParaRPr lang="en-US" b="1" dirty="0">
              <a:cs typeface="Calibri"/>
            </a:endParaRP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F1F24663-040B-4FF7-BFCA-1AE8B01E14B3}" type="slidenum">
              <a:rPr lang="en-US"/>
              <a:t>23</a:t>
            </a:fld>
            <a:endParaRPr lang="en-US"/>
          </a:p>
        </p:txBody>
      </p:sp>
    </p:spTree>
    <p:extLst>
      <p:ext uri="{BB962C8B-B14F-4D97-AF65-F5344CB8AC3E}">
        <p14:creationId xmlns:p14="http://schemas.microsoft.com/office/powerpoint/2010/main" val="454533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0"/>
              </a:spcBef>
            </a:pPr>
            <a:r>
              <a:rPr lang="en-US" b="1" dirty="0"/>
              <a:t>Other costs attributed to opioid substance abuse disorders in Lincoln County include staff time for our response agencies. </a:t>
            </a:r>
            <a:endParaRPr lang="en-US" dirty="0"/>
          </a:p>
          <a:p>
            <a:pPr>
              <a:lnSpc>
                <a:spcPct val="90000"/>
              </a:lnSpc>
              <a:spcBef>
                <a:spcPct val="0"/>
              </a:spcBef>
            </a:pPr>
            <a:endParaRPr lang="en-US" b="1"/>
          </a:p>
          <a:p>
            <a:pPr>
              <a:lnSpc>
                <a:spcPct val="90000"/>
              </a:lnSpc>
              <a:spcBef>
                <a:spcPct val="0"/>
              </a:spcBef>
            </a:pPr>
            <a:r>
              <a:rPr lang="en-US" b="1" dirty="0"/>
              <a:t>Lincoln County Sheriff’s Office:</a:t>
            </a:r>
            <a:endParaRPr lang="en-US" dirty="0">
              <a:cs typeface="Calibri"/>
            </a:endParaRPr>
          </a:p>
          <a:p>
            <a:pPr>
              <a:lnSpc>
                <a:spcPct val="90000"/>
              </a:lnSpc>
              <a:spcBef>
                <a:spcPct val="0"/>
              </a:spcBef>
            </a:pPr>
            <a:endParaRPr lang="en-US"/>
          </a:p>
          <a:p>
            <a:pPr>
              <a:lnSpc>
                <a:spcPct val="90000"/>
              </a:lnSpc>
              <a:spcBef>
                <a:spcPct val="0"/>
              </a:spcBef>
            </a:pPr>
            <a:r>
              <a:rPr lang="en-US" dirty="0"/>
              <a:t>Greater than a 1000 hours spent each month responding to overdose calls. </a:t>
            </a:r>
            <a:endParaRPr lang="en-US" dirty="0">
              <a:cs typeface="Calibri"/>
            </a:endParaRPr>
          </a:p>
          <a:p>
            <a:endParaRPr lang="en-US">
              <a:cs typeface="Calibri"/>
            </a:endParaRPr>
          </a:p>
          <a:p>
            <a:pPr>
              <a:lnSpc>
                <a:spcPct val="90000"/>
              </a:lnSpc>
              <a:spcBef>
                <a:spcPct val="0"/>
              </a:spcBef>
            </a:pPr>
            <a:r>
              <a:rPr lang="en-US" b="1" dirty="0"/>
              <a:t>Lincoln County Ambulance District:</a:t>
            </a:r>
            <a:endParaRPr lang="en-US" dirty="0"/>
          </a:p>
          <a:p>
            <a:pPr>
              <a:lnSpc>
                <a:spcPct val="90000"/>
              </a:lnSpc>
              <a:spcBef>
                <a:spcPct val="0"/>
              </a:spcBef>
            </a:pPr>
            <a:endParaRPr lang="en-US"/>
          </a:p>
          <a:p>
            <a:r>
              <a:rPr lang="en-US" dirty="0"/>
              <a:t>Spent 4,820 minutes on responding to overdose calls. Or 80.5 hours of EMS time for a 2 person crew. </a:t>
            </a:r>
          </a:p>
          <a:p>
            <a:endParaRPr lang="en-US" dirty="0">
              <a:cs typeface="Calibri"/>
            </a:endParaRPr>
          </a:p>
          <a:p>
            <a:r>
              <a:rPr lang="en-US" b="1" dirty="0">
                <a:cs typeface="Calibri"/>
              </a:rPr>
              <a:t>Citation: </a:t>
            </a:r>
            <a:r>
              <a:rPr lang="en-US" dirty="0">
                <a:cs typeface="Calibri"/>
              </a:rPr>
              <a:t>Lincoln County Ambulance District 2018</a:t>
            </a:r>
          </a:p>
          <a:p>
            <a:r>
              <a:rPr lang="en-US" dirty="0">
                <a:cs typeface="Calibri"/>
              </a:rPr>
              <a:t>                Lincoln County Sherriff's Department 2018</a:t>
            </a:r>
            <a:endParaRPr lang="en-US" dirty="0"/>
          </a:p>
        </p:txBody>
      </p:sp>
      <p:sp>
        <p:nvSpPr>
          <p:cNvPr id="4" name="Slide Number Placeholder 3"/>
          <p:cNvSpPr>
            <a:spLocks noGrp="1"/>
          </p:cNvSpPr>
          <p:nvPr>
            <p:ph type="sldNum" sz="quarter" idx="5"/>
          </p:nvPr>
        </p:nvSpPr>
        <p:spPr/>
        <p:txBody>
          <a:bodyPr/>
          <a:lstStyle/>
          <a:p>
            <a:fld id="{F1F24663-040B-4FF7-BFCA-1AE8B01E14B3}" type="slidenum">
              <a:rPr lang="en-US"/>
              <a:t>24</a:t>
            </a:fld>
            <a:endParaRPr lang="en-US"/>
          </a:p>
        </p:txBody>
      </p:sp>
    </p:spTree>
    <p:extLst>
      <p:ext uri="{BB962C8B-B14F-4D97-AF65-F5344CB8AC3E}">
        <p14:creationId xmlns:p14="http://schemas.microsoft.com/office/powerpoint/2010/main" val="985698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2009 and 2012, NAS-related charges increased from $732 million to nearly $1.5 billion .   The average stay for a newborn born with NAS versus without is 2 weeks longer, and costs more than $60,000 on average more per child affected.  This does not account for the cost of care to the mother.  Since this data is from 2012 we can assume that this amount has increased proportionally over time.  </a:t>
            </a:r>
          </a:p>
          <a:p>
            <a:endParaRPr lang="en-US" b="1" dirty="0">
              <a:cs typeface="Calibri"/>
            </a:endParaRPr>
          </a:p>
          <a:p>
            <a:r>
              <a:rPr lang="en-US" b="1" dirty="0">
                <a:cs typeface="Calibri"/>
              </a:rPr>
              <a:t>Citation:</a:t>
            </a:r>
            <a:r>
              <a:rPr lang="en-US" dirty="0">
                <a:cs typeface="Calibri"/>
              </a:rPr>
              <a:t> </a:t>
            </a:r>
            <a:r>
              <a:rPr lang="en-US" dirty="0"/>
              <a:t>Drugabuse.com </a:t>
            </a:r>
            <a:endParaRPr lang="en-US" dirty="0">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25</a:t>
            </a:fld>
            <a:endParaRPr lang="en-US"/>
          </a:p>
        </p:txBody>
      </p:sp>
    </p:spTree>
    <p:extLst>
      <p:ext uri="{BB962C8B-B14F-4D97-AF65-F5344CB8AC3E}">
        <p14:creationId xmlns:p14="http://schemas.microsoft.com/office/powerpoint/2010/main" val="956742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Then of course there is the human cost of the epidemic.  This data doesn't come close to representing all the lives that are touched due to opioid substance abuse disorders in our county.  </a:t>
            </a:r>
            <a:endParaRPr lang="en-US" dirty="0"/>
          </a:p>
          <a:p>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34614EAC-9044-4089-80D4-A74BECBAE641}" type="slidenum">
              <a:rPr lang="en-US" smtClean="0"/>
              <a:t>26</a:t>
            </a:fld>
            <a:endParaRPr lang="en-US"/>
          </a:p>
        </p:txBody>
      </p:sp>
    </p:spTree>
    <p:extLst>
      <p:ext uri="{BB962C8B-B14F-4D97-AF65-F5344CB8AC3E}">
        <p14:creationId xmlns:p14="http://schemas.microsoft.com/office/powerpoint/2010/main" val="2269672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you can see from this image, there has been a steady trend upward in the number of deaths due to opioids in Missouri since 1999. </a:t>
            </a:r>
          </a:p>
          <a:p>
            <a:endParaRPr lang="en-US" dirty="0">
              <a:cs typeface="Calibri"/>
            </a:endParaRPr>
          </a:p>
          <a:p>
            <a:r>
              <a:rPr lang="en-US" b="1" dirty="0">
                <a:cs typeface="Calibri"/>
              </a:rPr>
              <a:t>Citation:</a:t>
            </a:r>
            <a:r>
              <a:rPr lang="en-US" dirty="0">
                <a:cs typeface="Calibri"/>
              </a:rPr>
              <a:t> </a:t>
            </a:r>
            <a:r>
              <a:rPr lang="en-US" dirty="0">
                <a:hlinkClick r:id="rId3"/>
              </a:rPr>
              <a:t>https://health.mo.gov/data/opioids/costs.php</a:t>
            </a:r>
            <a:r>
              <a:rPr lang="en-US" dirty="0"/>
              <a:t>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27</a:t>
            </a:fld>
            <a:endParaRPr lang="en-US"/>
          </a:p>
        </p:txBody>
      </p:sp>
    </p:spTree>
    <p:extLst>
      <p:ext uri="{BB962C8B-B14F-4D97-AF65-F5344CB8AC3E}">
        <p14:creationId xmlns:p14="http://schemas.microsoft.com/office/powerpoint/2010/main" val="1095390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all Missouri counties ranked based on their 2013-2017 crude death rate (per 100,000 population) due to opioid-involved overdoses. </a:t>
            </a:r>
          </a:p>
          <a:p>
            <a:r>
              <a:rPr lang="en-US" b="1" dirty="0"/>
              <a:t>The rate of Deaths due to Opioid Overdoses from 2013-2017 is 17.88 per 100,000.  Lincoln County ranked 7th in the state for Deaths due to opioid overdoses. </a:t>
            </a:r>
            <a:endParaRPr lang="en-US" dirty="0">
              <a:cs typeface="Calibri"/>
            </a:endParaRPr>
          </a:p>
          <a:p>
            <a:endParaRPr lang="en-US">
              <a:cs typeface="Calibri"/>
            </a:endParaRPr>
          </a:p>
          <a:p>
            <a:endParaRPr lang="en-US">
              <a:cs typeface="Calibri"/>
            </a:endParaRPr>
          </a:p>
          <a:p>
            <a:r>
              <a:rPr lang="en-US" b="1" dirty="0">
                <a:cs typeface="Calibri"/>
              </a:rPr>
              <a:t>Citation:</a:t>
            </a:r>
            <a:r>
              <a:rPr lang="en-US" dirty="0">
                <a:cs typeface="Calibri"/>
              </a:rPr>
              <a:t>  </a:t>
            </a:r>
            <a:r>
              <a:rPr lang="en-US" dirty="0">
                <a:hlinkClick r:id="rId3"/>
              </a:rPr>
              <a:t>https://health.mo.gov/data/opioids/pdf/opioid-dashboard-slide-3.pdf</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28</a:t>
            </a:fld>
            <a:endParaRPr lang="en-US"/>
          </a:p>
        </p:txBody>
      </p:sp>
    </p:spTree>
    <p:extLst>
      <p:ext uri="{BB962C8B-B14F-4D97-AF65-F5344CB8AC3E}">
        <p14:creationId xmlns:p14="http://schemas.microsoft.com/office/powerpoint/2010/main" val="3033467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rate of opioid deaths for Lincoln County residents has increased steadily between 2013 and 2017 and maintained a higher rate than the states rate during that same time period.   In 2017, Lincoln County's rate was 37% higher compared to the rates for Missouri.  </a:t>
            </a:r>
          </a:p>
        </p:txBody>
      </p:sp>
      <p:sp>
        <p:nvSpPr>
          <p:cNvPr id="4" name="Slide Number Placeholder 3"/>
          <p:cNvSpPr>
            <a:spLocks noGrp="1"/>
          </p:cNvSpPr>
          <p:nvPr>
            <p:ph type="sldNum" sz="quarter" idx="5"/>
          </p:nvPr>
        </p:nvSpPr>
        <p:spPr/>
        <p:txBody>
          <a:bodyPr/>
          <a:lstStyle/>
          <a:p>
            <a:fld id="{F1F24663-040B-4FF7-BFCA-1AE8B01E14B3}" type="slidenum">
              <a:rPr lang="en-US"/>
              <a:t>29</a:t>
            </a:fld>
            <a:endParaRPr lang="en-US"/>
          </a:p>
        </p:txBody>
      </p:sp>
    </p:spTree>
    <p:extLst>
      <p:ext uri="{BB962C8B-B14F-4D97-AF65-F5344CB8AC3E}">
        <p14:creationId xmlns:p14="http://schemas.microsoft.com/office/powerpoint/2010/main" val="3249514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34614EAC-9044-4089-80D4-A74BECBAE641}" type="slidenum">
              <a:rPr lang="en-US" smtClean="0"/>
              <a:t>3</a:t>
            </a:fld>
            <a:endParaRPr lang="en-US"/>
          </a:p>
        </p:txBody>
      </p:sp>
    </p:spTree>
    <p:extLst>
      <p:ext uri="{BB962C8B-B14F-4D97-AF65-F5344CB8AC3E}">
        <p14:creationId xmlns:p14="http://schemas.microsoft.com/office/powerpoint/2010/main" val="1554249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a:lnSpc>
                <a:spcPct val="90000"/>
              </a:lnSpc>
              <a:spcAft>
                <a:spcPts val="600"/>
              </a:spcAft>
            </a:pPr>
            <a:r>
              <a:rPr lang="en-US" dirty="0"/>
              <a:t>In summary</a:t>
            </a:r>
          </a:p>
          <a:p>
            <a:pPr marL="57150">
              <a:lnSpc>
                <a:spcPct val="90000"/>
              </a:lnSpc>
              <a:spcAft>
                <a:spcPts val="600"/>
              </a:spcAft>
            </a:pPr>
            <a:r>
              <a:rPr lang="en-US" dirty="0"/>
              <a:t>Our residents are dying.</a:t>
            </a:r>
            <a:endParaRPr lang="en-US" dirty="0">
              <a:cs typeface="Calibri"/>
            </a:endParaRPr>
          </a:p>
          <a:p>
            <a:pPr marL="57150">
              <a:lnSpc>
                <a:spcPct val="90000"/>
              </a:lnSpc>
              <a:spcAft>
                <a:spcPts val="600"/>
              </a:spcAft>
              <a:buFont typeface="Arial,Sans-Serif"/>
            </a:pPr>
            <a:r>
              <a:rPr lang="en-US" dirty="0"/>
              <a:t>Lincoln County mothers, babies, and youth are being affected every day,</a:t>
            </a:r>
            <a:endParaRPr lang="en-US" dirty="0">
              <a:cs typeface="Calibri" panose="020F0502020204030204"/>
            </a:endParaRPr>
          </a:p>
          <a:p>
            <a:pPr marL="57150">
              <a:lnSpc>
                <a:spcPct val="90000"/>
              </a:lnSpc>
              <a:spcAft>
                <a:spcPts val="600"/>
              </a:spcAft>
            </a:pPr>
            <a:r>
              <a:rPr lang="en-US" dirty="0"/>
              <a:t>&amp; there is a continued trend upward.</a:t>
            </a:r>
            <a:endParaRPr lang="en-US" dirty="0">
              <a:cs typeface="Calibri" panose="020F0502020204030204"/>
            </a:endParaRPr>
          </a:p>
          <a:p>
            <a:pPr marL="57150">
              <a:lnSpc>
                <a:spcPct val="90000"/>
              </a:lnSpc>
              <a:spcAft>
                <a:spcPts val="600"/>
              </a:spcAft>
            </a:pPr>
            <a:endParaRPr lang="en-US"/>
          </a:p>
          <a:p>
            <a:pPr marL="285750" indent="-228600">
              <a:lnSpc>
                <a:spcPct val="90000"/>
              </a:lnSpc>
              <a:spcAft>
                <a:spcPts val="600"/>
              </a:spcAft>
              <a:buFont typeface="Arial,Sans-Serif"/>
              <a:buChar char="•"/>
            </a:pPr>
            <a:endParaRPr lang="en-US"/>
          </a:p>
          <a:p>
            <a:pPr marL="285750" indent="-228600">
              <a:lnSpc>
                <a:spcPct val="90000"/>
              </a:lnSpc>
              <a:spcAft>
                <a:spcPts val="600"/>
              </a:spcAft>
              <a:buFont typeface="Arial,Sans-Serif"/>
              <a:buChar char="•"/>
            </a:pPr>
            <a:endParaRPr lang="en-US"/>
          </a:p>
          <a:p>
            <a:pPr marL="57150">
              <a:lnSpc>
                <a:spcPct val="90000"/>
              </a:lnSpc>
              <a:spcAft>
                <a:spcPts val="600"/>
              </a:spcAft>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30</a:t>
            </a:fld>
            <a:endParaRPr lang="en-US"/>
          </a:p>
        </p:txBody>
      </p:sp>
    </p:spTree>
    <p:extLst>
      <p:ext uri="{BB962C8B-B14F-4D97-AF65-F5344CB8AC3E}">
        <p14:creationId xmlns:p14="http://schemas.microsoft.com/office/powerpoint/2010/main" val="2072236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Do you have any data to share? </a:t>
            </a:r>
          </a:p>
          <a:p>
            <a:pPr marL="171450" indent="-171450">
              <a:buFont typeface="Arial"/>
              <a:buChar char="•"/>
            </a:pPr>
            <a:r>
              <a:rPr lang="en-US"/>
              <a:t>We rely on other agencies to share information</a:t>
            </a:r>
            <a:endParaRPr lang="en-US">
              <a:cs typeface="Calibri"/>
            </a:endParaRPr>
          </a:p>
          <a:p>
            <a:pPr marL="171450" indent="-171450">
              <a:buFont typeface="Arial"/>
              <a:buChar char="•"/>
            </a:pPr>
            <a:r>
              <a:rPr lang="en-US"/>
              <a:t>Robust data sets aid in the creation of informed policy and decision making</a:t>
            </a:r>
            <a:endParaRPr lang="en-US">
              <a:cs typeface="Calibri"/>
            </a:endParaRPr>
          </a:p>
          <a:p>
            <a:pPr marL="171450" indent="-171450">
              <a:buFont typeface="Arial"/>
              <a:buChar char="•"/>
            </a:pPr>
            <a:r>
              <a:rPr lang="en-US"/>
              <a:t>Please let us know if you are aware of any data that can aid in identifying ways to curb the opioid epidemic in our community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31</a:t>
            </a:fld>
            <a:endParaRPr lang="en-US"/>
          </a:p>
        </p:txBody>
      </p:sp>
    </p:spTree>
    <p:extLst>
      <p:ext uri="{BB962C8B-B14F-4D97-AF65-F5344CB8AC3E}">
        <p14:creationId xmlns:p14="http://schemas.microsoft.com/office/powerpoint/2010/main" val="447936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If you have any data to share or want to contact us for any additional information please feel free to contact Genevieve or I. </a:t>
            </a:r>
            <a:endParaRPr lang="en-US"/>
          </a:p>
          <a:p>
            <a:endParaRPr lang="en-US"/>
          </a:p>
          <a:p>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32</a:t>
            </a:fld>
            <a:endParaRPr lang="en-US"/>
          </a:p>
        </p:txBody>
      </p:sp>
    </p:spTree>
    <p:extLst>
      <p:ext uri="{BB962C8B-B14F-4D97-AF65-F5344CB8AC3E}">
        <p14:creationId xmlns:p14="http://schemas.microsoft.com/office/powerpoint/2010/main" val="2140667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Lincoln County's Emergency Room visits due to opioid misuse, the rate from 2012-2016 was 1.71 per 1,000 people.  When rates were rank ordered, Lincoln County ranks 11th in the state for highest rate of ER visits due to opioid misuse.  This image depicts ER visit rates for Opioid misuse throughout Missouri. I tis important to not that rates are based on the residence of the patient, not the location of the facility from which the patient was discharged.  So if a patient listed they lived in Lincoln County but they sought care in another county they will be represented within our county numbers.  This is important bc many people receive care outside of Lincoln County.  </a:t>
            </a:r>
            <a:endParaRPr lang="en-US" dirty="0">
              <a:cs typeface="Calibri"/>
            </a:endParaRPr>
          </a:p>
          <a:p>
            <a:endParaRPr lang="en-US"/>
          </a:p>
          <a:p>
            <a:r>
              <a:rPr lang="en-US" dirty="0"/>
              <a:t> </a:t>
            </a:r>
            <a:endParaRPr lang="en-US" b="1" dirty="0">
              <a:cs typeface="Calibri"/>
            </a:endParaRPr>
          </a:p>
          <a:p>
            <a:endParaRPr lang="en-US">
              <a:cs typeface="Calibri"/>
            </a:endParaRPr>
          </a:p>
          <a:p>
            <a:r>
              <a:rPr lang="en-US" b="1" dirty="0">
                <a:cs typeface="Calibri"/>
              </a:rPr>
              <a:t>Citation:</a:t>
            </a:r>
            <a:r>
              <a:rPr lang="en-US" dirty="0">
                <a:cs typeface="Calibri"/>
              </a:rPr>
              <a:t> </a:t>
            </a:r>
            <a:r>
              <a:rPr lang="en-US" dirty="0">
                <a:hlinkClick r:id="rId3"/>
              </a:rPr>
              <a:t>https://health.mo.gov/data/opioids/costs.php</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4</a:t>
            </a:fld>
            <a:endParaRPr lang="en-US"/>
          </a:p>
        </p:txBody>
      </p:sp>
    </p:spTree>
    <p:extLst>
      <p:ext uri="{BB962C8B-B14F-4D97-AF65-F5344CB8AC3E}">
        <p14:creationId xmlns:p14="http://schemas.microsoft.com/office/powerpoint/2010/main" val="186521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When we exclude prescription opioids and look exclusively at the rate of emergency room visits for Heroin misuse, our rates are closer to the states rates for the same.  In 2017 the state rate for emergency room visits for Heroin Misuse was 5% higher than Lincoln County's rate, but for 2015 Lincoln County Emergency Room visits for Heroin misuse were 32% higher than state rates.  It is to be noted that ICD10 codes took effect between 2015 and 2016 and this may partially account for differences in reporting. </a:t>
            </a:r>
          </a:p>
          <a:p>
            <a:endParaRPr lang="en-US" dirty="0">
              <a:cs typeface="Calibri"/>
            </a:endParaRPr>
          </a:p>
          <a:p>
            <a:r>
              <a:rPr lang="en-US" b="1" dirty="0">
                <a:cs typeface="Calibri"/>
              </a:rPr>
              <a:t>Citation:  </a:t>
            </a:r>
            <a:r>
              <a:rPr lang="en-US">
                <a:cs typeface="Calibri"/>
              </a:rPr>
              <a:t>Missouri Department of Health &amp; Senior Services 2019</a:t>
            </a:r>
          </a:p>
        </p:txBody>
      </p:sp>
      <p:sp>
        <p:nvSpPr>
          <p:cNvPr id="4" name="Slide Number Placeholder 3"/>
          <p:cNvSpPr>
            <a:spLocks noGrp="1"/>
          </p:cNvSpPr>
          <p:nvPr>
            <p:ph type="sldNum" sz="quarter" idx="5"/>
          </p:nvPr>
        </p:nvSpPr>
        <p:spPr/>
        <p:txBody>
          <a:bodyPr/>
          <a:lstStyle/>
          <a:p>
            <a:fld id="{F1F24663-040B-4FF7-BFCA-1AE8B01E14B3}" type="slidenum">
              <a:rPr lang="en-US"/>
              <a:t>5</a:t>
            </a:fld>
            <a:endParaRPr lang="en-US"/>
          </a:p>
        </p:txBody>
      </p:sp>
    </p:spTree>
    <p:extLst>
      <p:ext uri="{BB962C8B-B14F-4D97-AF65-F5344CB8AC3E}">
        <p14:creationId xmlns:p14="http://schemas.microsoft.com/office/powerpoint/2010/main" val="430475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In 2017 there were a total of 99 visits to the ER for misuse of opioids.  This number does not reflect those who did not seek care, or refused care/transport from paramedics.  This number also reflects that the rate of hospitalizations for opioid misuse in Lincoln County were 25% higher than those of the state.  This trend was similar in previous years with 2015 being our highest rate of emergency room visits due to opioid misuse at  30% above the state rate.  </a:t>
            </a:r>
          </a:p>
          <a:p>
            <a:endParaRPr lang="en-US" dirty="0">
              <a:cs typeface="Calibri"/>
            </a:endParaRPr>
          </a:p>
          <a:p>
            <a:r>
              <a:rPr lang="en-US" b="1"/>
              <a:t>Citation:  </a:t>
            </a:r>
            <a:r>
              <a:rPr lang="en-US"/>
              <a:t>Missouri Department of Health &amp; Senior Services 2019</a:t>
            </a:r>
          </a:p>
        </p:txBody>
      </p:sp>
      <p:sp>
        <p:nvSpPr>
          <p:cNvPr id="4" name="Slide Number Placeholder 3"/>
          <p:cNvSpPr>
            <a:spLocks noGrp="1"/>
          </p:cNvSpPr>
          <p:nvPr>
            <p:ph type="sldNum" sz="quarter" idx="5"/>
          </p:nvPr>
        </p:nvSpPr>
        <p:spPr/>
        <p:txBody>
          <a:bodyPr/>
          <a:lstStyle/>
          <a:p>
            <a:fld id="{F1F24663-040B-4FF7-BFCA-1AE8B01E14B3}" type="slidenum">
              <a:rPr lang="en-US"/>
              <a:t>6</a:t>
            </a:fld>
            <a:endParaRPr lang="en-US"/>
          </a:p>
        </p:txBody>
      </p:sp>
    </p:spTree>
    <p:extLst>
      <p:ext uri="{BB962C8B-B14F-4D97-AF65-F5344CB8AC3E}">
        <p14:creationId xmlns:p14="http://schemas.microsoft.com/office/powerpoint/2010/main" val="3794014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summary when you look at those who were seen at the ER for misuse of Heroin verses non-heroin misuse,  non-heroin misuse cases account for 80% of the total cases seen at the ER Related to opioids from 2013-2017</a:t>
            </a:r>
          </a:p>
          <a:p>
            <a:endParaRPr lang="en-US" dirty="0">
              <a:cs typeface="Calibri"/>
            </a:endParaRPr>
          </a:p>
          <a:p>
            <a:r>
              <a:rPr lang="en-US" b="1"/>
              <a:t>Citation:  </a:t>
            </a:r>
            <a:r>
              <a:rPr lang="en-US"/>
              <a:t>Missouri Department of Health &amp; Senior Services 2019</a:t>
            </a:r>
          </a:p>
        </p:txBody>
      </p:sp>
      <p:sp>
        <p:nvSpPr>
          <p:cNvPr id="4" name="Slide Number Placeholder 3"/>
          <p:cNvSpPr>
            <a:spLocks noGrp="1"/>
          </p:cNvSpPr>
          <p:nvPr>
            <p:ph type="sldNum" sz="quarter" idx="5"/>
          </p:nvPr>
        </p:nvSpPr>
        <p:spPr/>
        <p:txBody>
          <a:bodyPr/>
          <a:lstStyle/>
          <a:p>
            <a:fld id="{F1F24663-040B-4FF7-BFCA-1AE8B01E14B3}" type="slidenum">
              <a:rPr lang="en-US"/>
              <a:t>7</a:t>
            </a:fld>
            <a:endParaRPr lang="en-US"/>
          </a:p>
        </p:txBody>
      </p:sp>
    </p:spTree>
    <p:extLst>
      <p:ext uri="{BB962C8B-B14F-4D97-AF65-F5344CB8AC3E}">
        <p14:creationId xmlns:p14="http://schemas.microsoft.com/office/powerpoint/2010/main" val="419335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combined ER visits and inpatient hospitalizations, to evaluate the total number of individuals seeking care at hospitals.  When we did this rate for hospital visits for opioid misuse by Lincoln Couty Residents is 25% higher than the state rate for the period between 2013 to 2017.  </a:t>
            </a:r>
          </a:p>
          <a:p>
            <a:endParaRPr lang="en-US" dirty="0">
              <a:cs typeface="Calibri"/>
            </a:endParaRPr>
          </a:p>
          <a:p>
            <a:r>
              <a:rPr lang="en-US" b="1"/>
              <a:t>Citation:  </a:t>
            </a:r>
            <a:r>
              <a:rPr lang="en-US"/>
              <a:t>Missouri Department of Health &amp; Senior Services 2019</a:t>
            </a:r>
          </a:p>
        </p:txBody>
      </p:sp>
      <p:sp>
        <p:nvSpPr>
          <p:cNvPr id="4" name="Slide Number Placeholder 3"/>
          <p:cNvSpPr>
            <a:spLocks noGrp="1"/>
          </p:cNvSpPr>
          <p:nvPr>
            <p:ph type="sldNum" sz="quarter" idx="5"/>
          </p:nvPr>
        </p:nvSpPr>
        <p:spPr/>
        <p:txBody>
          <a:bodyPr/>
          <a:lstStyle/>
          <a:p>
            <a:fld id="{F1F24663-040B-4FF7-BFCA-1AE8B01E14B3}" type="slidenum">
              <a:rPr lang="en-US"/>
              <a:t>8</a:t>
            </a:fld>
            <a:endParaRPr lang="en-US"/>
          </a:p>
        </p:txBody>
      </p:sp>
    </p:spTree>
    <p:extLst>
      <p:ext uri="{BB962C8B-B14F-4D97-AF65-F5344CB8AC3E}">
        <p14:creationId xmlns:p14="http://schemas.microsoft.com/office/powerpoint/2010/main" val="961044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July 1 2015 &amp; June 30, 2016 78 people were treated for substance abuse disorder due to Heroin from Lincoln County.  A total of 496 individuals were treated for substance use related to heroin from July 2008-June 2016.  This number does not reflect those who sought treatment for other opioid substance use disorders, or those who did not receive care, or sought treatment at private substance use treatment facilities. </a:t>
            </a:r>
          </a:p>
          <a:p>
            <a:endParaRPr lang="en-US" dirty="0">
              <a:cs typeface="Calibri"/>
            </a:endParaRPr>
          </a:p>
          <a:p>
            <a:r>
              <a:rPr lang="en-US" dirty="0"/>
              <a:t> DMH data only includes DMH consumers. Based on the 2017 NSSATS – National Survey of Substance Abuse Treatment Services (a survey that goes to all treatment service facilities) approximately 73% of all Missouri clients were served through services provided by DMH facilities. The remainder received services from for-profit facilities.</a:t>
            </a:r>
          </a:p>
          <a:p>
            <a:endParaRPr lang="en-US" dirty="0">
              <a:cs typeface="Calibri"/>
            </a:endParaRPr>
          </a:p>
          <a:p>
            <a:r>
              <a:rPr lang="en-US" dirty="0">
                <a:cs typeface="Calibri"/>
              </a:rPr>
              <a:t>Citation: </a:t>
            </a:r>
            <a:r>
              <a:rPr lang="en-US" dirty="0">
                <a:hlinkClick r:id="rId3"/>
              </a:rPr>
              <a:t>https://seow.dmh.mo.gov/TREATMENTADA/TREATMENTADAIndicators.aspx?PATH=Indicators&amp;SID=NEW</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F1F24663-040B-4FF7-BFCA-1AE8B01E14B3}" type="slidenum">
              <a:rPr lang="en-US"/>
              <a:t>9</a:t>
            </a:fld>
            <a:endParaRPr lang="en-US"/>
          </a:p>
        </p:txBody>
      </p:sp>
    </p:spTree>
    <p:extLst>
      <p:ext uri="{BB962C8B-B14F-4D97-AF65-F5344CB8AC3E}">
        <p14:creationId xmlns:p14="http://schemas.microsoft.com/office/powerpoint/2010/main" val="3637042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1.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hyperlink" Target="mailto:Genevieve.Weseman@lchdmo.org"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hyperlink" Target="mailto:Decosj@lchdmo.org" TargetMode="External"/><Relationship Id="rId4" Type="http://schemas.openxmlformats.org/officeDocument/2006/relationships/hyperlink" Target="http://www.lchdmo.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1" name="Group 3">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2"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4"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p:cNvSpPr>
            <a:spLocks noGrp="1"/>
          </p:cNvSpPr>
          <p:nvPr>
            <p:ph type="subTitle" idx="1"/>
          </p:nvPr>
        </p:nvSpPr>
        <p:spPr>
          <a:xfrm>
            <a:off x="1524000" y="4495800"/>
            <a:ext cx="9144000" cy="762000"/>
          </a:xfrm>
        </p:spPr>
        <p:txBody>
          <a:bodyPr vert="horz" lIns="91440" tIns="45720" rIns="91440" bIns="45720" rtlCol="0" anchor="t">
            <a:normAutofit/>
          </a:bodyPr>
          <a:lstStyle/>
          <a:p>
            <a:r>
              <a:rPr lang="en-US" sz="1800" dirty="0">
                <a:cs typeface="Calibri"/>
              </a:rPr>
              <a:t>Lincoln County Opioid Summit for Community Providers</a:t>
            </a:r>
          </a:p>
          <a:p>
            <a:r>
              <a:rPr lang="en-US" sz="1800" dirty="0">
                <a:cs typeface="Calibri"/>
              </a:rPr>
              <a:t>March 7, 2019</a:t>
            </a:r>
          </a:p>
        </p:txBody>
      </p:sp>
      <p:sp>
        <p:nvSpPr>
          <p:cNvPr id="16" name="Rectangle 15">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524000" y="2776538"/>
            <a:ext cx="9144000" cy="1381188"/>
          </a:xfrm>
        </p:spPr>
        <p:txBody>
          <a:bodyPr anchor="ctr">
            <a:normAutofit/>
          </a:bodyPr>
          <a:lstStyle/>
          <a:p>
            <a:r>
              <a:rPr lang="en-US" sz="4000">
                <a:solidFill>
                  <a:schemeClr val="bg2"/>
                </a:solidFill>
                <a:cs typeface="Calibri Light"/>
              </a:rPr>
              <a:t>Lincoln County Opioid Data</a:t>
            </a:r>
            <a:endParaRPr lang="en-US" sz="4000">
              <a:solidFill>
                <a:schemeClr val="bg2"/>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555631" y="1441938"/>
            <a:ext cx="7080738" cy="3974124"/>
          </a:xfrm>
        </p:spPr>
        <p:txBody>
          <a:bodyPr vert="horz" lIns="91440" tIns="45720" rIns="91440" bIns="45720" rtlCol="0">
            <a:normAutofit/>
          </a:bodyPr>
          <a:lstStyle/>
          <a:p>
            <a:pPr algn="ctr"/>
            <a:r>
              <a:rPr lang="en-US" sz="5400">
                <a:solidFill>
                  <a:schemeClr val="bg1">
                    <a:lumMod val="95000"/>
                    <a:lumOff val="5000"/>
                  </a:schemeClr>
                </a:solidFill>
              </a:rPr>
              <a:t>Pregnancy &amp; Youth</a:t>
            </a:r>
            <a:endParaRPr lang="en-US">
              <a:solidFill>
                <a:schemeClr val="bg1">
                  <a:lumMod val="95000"/>
                  <a:lumOff val="5000"/>
                </a:schemeClr>
              </a:solidFill>
            </a:endParaRPr>
          </a:p>
        </p:txBody>
      </p:sp>
    </p:spTree>
    <p:extLst>
      <p:ext uri="{BB962C8B-B14F-4D97-AF65-F5344CB8AC3E}">
        <p14:creationId xmlns:p14="http://schemas.microsoft.com/office/powerpoint/2010/main" val="248705224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92885-7616-4CC2-A9FE-01C0EACE85CE}"/>
              </a:ext>
            </a:extLst>
          </p:cNvPr>
          <p:cNvSpPr>
            <a:spLocks noGrp="1"/>
          </p:cNvSpPr>
          <p:nvPr>
            <p:ph type="title"/>
          </p:nvPr>
        </p:nvSpPr>
        <p:spPr>
          <a:xfrm>
            <a:off x="674237" y="1756194"/>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Opioid Use &amp; Pregnancy</a:t>
            </a:r>
            <a:br>
              <a:rPr lang="en-US" sz="4800">
                <a:solidFill>
                  <a:srgbClr val="FFFFFF"/>
                </a:solidFill>
                <a:cs typeface="Calibri Light"/>
              </a:rPr>
            </a:br>
            <a:r>
              <a:rPr lang="en-US" sz="4800">
                <a:solidFill>
                  <a:srgbClr val="FFFFFF"/>
                </a:solidFill>
                <a:cs typeface="Calibri Light"/>
              </a:rPr>
              <a:t>___________</a:t>
            </a:r>
            <a:br>
              <a:rPr lang="en-US"/>
            </a:br>
            <a:endParaRPr lang="en-US" sz="4800" kern="1200">
              <a:solidFill>
                <a:srgbClr val="FFFFFF"/>
              </a:solidFill>
              <a:latin typeface="+mj-lt"/>
              <a:cs typeface="Calibri Light"/>
            </a:endParaRPr>
          </a:p>
        </p:txBody>
      </p:sp>
      <p:pic>
        <p:nvPicPr>
          <p:cNvPr id="3" name="Picture 3" descr="A screenshot of a cell phone&#10;&#10;Description generated with very high confidence">
            <a:extLst>
              <a:ext uri="{FF2B5EF4-FFF2-40B4-BE49-F238E27FC236}">
                <a16:creationId xmlns:a16="http://schemas.microsoft.com/office/drawing/2014/main" id="{B1008FF8-395F-4F76-ABAB-D48DFA5AE886}"/>
              </a:ext>
            </a:extLst>
          </p:cNvPr>
          <p:cNvPicPr>
            <a:picLocks noChangeAspect="1"/>
          </p:cNvPicPr>
          <p:nvPr/>
        </p:nvPicPr>
        <p:blipFill>
          <a:blip r:embed="rId3"/>
          <a:stretch>
            <a:fillRect/>
          </a:stretch>
        </p:blipFill>
        <p:spPr>
          <a:xfrm>
            <a:off x="5905137" y="-4843"/>
            <a:ext cx="5315497" cy="6865045"/>
          </a:xfrm>
          <a:prstGeom prst="rect">
            <a:avLst/>
          </a:prstGeom>
        </p:spPr>
      </p:pic>
    </p:spTree>
    <p:extLst>
      <p:ext uri="{BB962C8B-B14F-4D97-AF65-F5344CB8AC3E}">
        <p14:creationId xmlns:p14="http://schemas.microsoft.com/office/powerpoint/2010/main" val="355635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66C80C-BAAC-416C-89D4-668EF82DF9C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a:solidFill>
                  <a:srgbClr val="FFFFFF"/>
                </a:solidFill>
              </a:rPr>
              <a:t>Missouri Neonatal Abstinence Syndrome</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A drawing of a face&#10;&#10;Description generated with high confidence">
            <a:extLst>
              <a:ext uri="{FF2B5EF4-FFF2-40B4-BE49-F238E27FC236}">
                <a16:creationId xmlns:a16="http://schemas.microsoft.com/office/drawing/2014/main" id="{9F892DBC-2737-4AE4-8359-C48CAA437A99}"/>
              </a:ext>
            </a:extLst>
          </p:cNvPr>
          <p:cNvPicPr>
            <a:picLocks noChangeAspect="1"/>
          </p:cNvPicPr>
          <p:nvPr/>
        </p:nvPicPr>
        <p:blipFill>
          <a:blip r:embed="rId3"/>
          <a:stretch>
            <a:fillRect/>
          </a:stretch>
        </p:blipFill>
        <p:spPr>
          <a:xfrm>
            <a:off x="925194" y="2426818"/>
            <a:ext cx="4268663" cy="3997637"/>
          </a:xfrm>
          <a:prstGeom prst="rect">
            <a:avLst/>
          </a:prstGeom>
        </p:spPr>
      </p:pic>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5" descr="A screenshot of a cell phone screen with text&#10;&#10;Description generated with high confidence">
            <a:extLst>
              <a:ext uri="{FF2B5EF4-FFF2-40B4-BE49-F238E27FC236}">
                <a16:creationId xmlns:a16="http://schemas.microsoft.com/office/drawing/2014/main" id="{4D36168C-A8DB-4846-9739-CA90A67048E8}"/>
              </a:ext>
            </a:extLst>
          </p:cNvPr>
          <p:cNvPicPr>
            <a:picLocks noChangeAspect="1"/>
          </p:cNvPicPr>
          <p:nvPr/>
        </p:nvPicPr>
        <p:blipFill>
          <a:blip r:embed="rId4"/>
          <a:stretch>
            <a:fillRect/>
          </a:stretch>
        </p:blipFill>
        <p:spPr>
          <a:xfrm>
            <a:off x="6445073" y="2986639"/>
            <a:ext cx="5455917" cy="2877995"/>
          </a:xfrm>
          <a:prstGeom prst="rect">
            <a:avLst/>
          </a:prstGeom>
        </p:spPr>
      </p:pic>
    </p:spTree>
    <p:extLst>
      <p:ext uri="{BB962C8B-B14F-4D97-AF65-F5344CB8AC3E}">
        <p14:creationId xmlns:p14="http://schemas.microsoft.com/office/powerpoint/2010/main" val="3576720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66C80C-BAAC-416C-89D4-668EF82DF9C1}"/>
              </a:ext>
            </a:extLst>
          </p:cNvPr>
          <p:cNvSpPr>
            <a:spLocks noGrp="1"/>
          </p:cNvSpPr>
          <p:nvPr>
            <p:ph type="title"/>
          </p:nvPr>
        </p:nvSpPr>
        <p:spPr>
          <a:xfrm>
            <a:off x="674237" y="914400"/>
            <a:ext cx="3657600" cy="2887579"/>
          </a:xfrm>
        </p:spPr>
        <p:txBody>
          <a:bodyPr vert="horz" lIns="91440" tIns="45720" rIns="91440" bIns="45720" rtlCol="0" anchor="b">
            <a:normAutofit fontScale="90000"/>
          </a:bodyPr>
          <a:lstStyle/>
          <a:p>
            <a:pPr algn="ctr"/>
            <a:r>
              <a:rPr lang="en-US" sz="4800">
                <a:solidFill>
                  <a:srgbClr val="FFFFFF"/>
                </a:solidFill>
              </a:rPr>
              <a:t>Lincoln County</a:t>
            </a:r>
            <a:r>
              <a:rPr lang="en-US" sz="4800" kern="1200">
                <a:solidFill>
                  <a:srgbClr val="FFFFFF"/>
                </a:solidFill>
                <a:latin typeface="+mj-lt"/>
                <a:ea typeface="+mj-ea"/>
                <a:cs typeface="+mj-cs"/>
              </a:rPr>
              <a:t> </a:t>
            </a:r>
            <a:r>
              <a:rPr lang="en-US" sz="4800">
                <a:solidFill>
                  <a:srgbClr val="FFFFFF"/>
                </a:solidFill>
              </a:rPr>
              <a:t>Neonatal Abstinence Syndrome</a:t>
            </a:r>
            <a:endParaRPr lang="en-US" sz="4800" kern="1200">
              <a:solidFill>
                <a:srgbClr val="FFFFFF"/>
              </a:solidFill>
              <a:latin typeface="+mj-lt"/>
              <a:ea typeface="+mj-ea"/>
              <a:cs typeface="+mj-cs"/>
            </a:endParaRP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 name="Chart 5"/>
          <p:cNvGraphicFramePr>
            <a:graphicFrameLocks/>
          </p:cNvGraphicFramePr>
          <p:nvPr>
            <p:extLst>
              <p:ext uri="{D42A27DB-BD31-4B8C-83A1-F6EECF244321}">
                <p14:modId xmlns:p14="http://schemas.microsoft.com/office/powerpoint/2010/main" val="3725831643"/>
              </p:ext>
            </p:extLst>
          </p:nvPr>
        </p:nvGraphicFramePr>
        <p:xfrm>
          <a:off x="5186079" y="267195"/>
          <a:ext cx="6518459" cy="62335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4112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2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410A02-4438-4C03-9CC6-38B14C85C538}"/>
              </a:ext>
            </a:extLst>
          </p:cNvPr>
          <p:cNvSpPr>
            <a:spLocks noGrp="1"/>
          </p:cNvSpPr>
          <p:nvPr>
            <p:ph type="title"/>
          </p:nvPr>
        </p:nvSpPr>
        <p:spPr>
          <a:xfrm>
            <a:off x="819897" y="1012004"/>
            <a:ext cx="3703705" cy="4795408"/>
          </a:xfrm>
        </p:spPr>
        <p:txBody>
          <a:bodyPr vert="horz" lIns="91440" tIns="45720" rIns="91440" bIns="45720" rtlCol="0" anchor="ctr">
            <a:normAutofit/>
          </a:bodyPr>
          <a:lstStyle/>
          <a:p>
            <a:pPr algn="ctr"/>
            <a:r>
              <a:rPr lang="en-US" sz="4800">
                <a:solidFill>
                  <a:srgbClr val="FFFFFF"/>
                </a:solidFill>
              </a:rPr>
              <a:t>Perceptions of Drug Use in School-Age Children</a:t>
            </a:r>
            <a:endParaRPr lang="en-US" sz="4800">
              <a:solidFill>
                <a:srgbClr val="FFFFFF"/>
              </a:solidFill>
              <a:cs typeface="Calibri Light"/>
            </a:endParaRPr>
          </a:p>
        </p:txBody>
      </p:sp>
      <p:graphicFrame>
        <p:nvGraphicFramePr>
          <p:cNvPr id="25" name="TextBox 2">
            <a:extLst>
              <a:ext uri="{FF2B5EF4-FFF2-40B4-BE49-F238E27FC236}">
                <a16:creationId xmlns:a16="http://schemas.microsoft.com/office/drawing/2014/main" id="{5D9B816D-DB91-42A3-A0A6-49DB1D9963E9}"/>
              </a:ext>
            </a:extLst>
          </p:cNvPr>
          <p:cNvGraphicFramePr/>
          <p:nvPr>
            <p:extLst>
              <p:ext uri="{D42A27DB-BD31-4B8C-83A1-F6EECF244321}">
                <p14:modId xmlns:p14="http://schemas.microsoft.com/office/powerpoint/2010/main" val="38914967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0031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4581F-3E4D-45B6-B325-DA6A8021B21B}"/>
              </a:ext>
            </a:extLst>
          </p:cNvPr>
          <p:cNvSpPr>
            <a:spLocks noGrp="1"/>
          </p:cNvSpPr>
          <p:nvPr>
            <p:ph type="title"/>
          </p:nvPr>
        </p:nvSpPr>
        <p:spPr>
          <a:xfrm>
            <a:off x="640080" y="2074363"/>
            <a:ext cx="2792459" cy="2709275"/>
          </a:xfrm>
          <a:prstGeom prst="ellipse">
            <a:avLst/>
          </a:prstGeom>
          <a:solidFill>
            <a:srgbClr val="262626"/>
          </a:solidFill>
          <a:ln w="174625" cmpd="thinThick">
            <a:solidFill>
              <a:srgbClr val="262626"/>
            </a:solidFill>
          </a:ln>
        </p:spPr>
        <p:txBody>
          <a:bodyPr anchor="ctr">
            <a:normAutofit fontScale="90000"/>
          </a:bodyPr>
          <a:lstStyle/>
          <a:p>
            <a:pPr algn="ctr"/>
            <a:r>
              <a:rPr lang="en-US" sz="2600">
                <a:solidFill>
                  <a:srgbClr val="FFFFFF"/>
                </a:solidFill>
                <a:cs typeface="Calibri Light"/>
              </a:rPr>
              <a:t>2018 Missouri Student Survey Lincoln County</a:t>
            </a:r>
            <a:endParaRPr lang="en-US" sz="2600">
              <a:solidFill>
                <a:srgbClr val="FFFFFF"/>
              </a:solidFill>
            </a:endParaRPr>
          </a:p>
        </p:txBody>
      </p:sp>
      <p:pic>
        <p:nvPicPr>
          <p:cNvPr id="5" name="Picture 4"/>
          <p:cNvPicPr>
            <a:picLocks noChangeAspect="1"/>
          </p:cNvPicPr>
          <p:nvPr/>
        </p:nvPicPr>
        <p:blipFill>
          <a:blip r:embed="rId3"/>
          <a:stretch>
            <a:fillRect/>
          </a:stretch>
        </p:blipFill>
        <p:spPr>
          <a:xfrm>
            <a:off x="3926178" y="543318"/>
            <a:ext cx="7684126" cy="5299398"/>
          </a:xfrm>
          <a:prstGeom prst="rect">
            <a:avLst/>
          </a:prstGeom>
        </p:spPr>
      </p:pic>
    </p:spTree>
    <p:extLst>
      <p:ext uri="{BB962C8B-B14F-4D97-AF65-F5344CB8AC3E}">
        <p14:creationId xmlns:p14="http://schemas.microsoft.com/office/powerpoint/2010/main" val="2535162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A8FEA8-D48C-4735-A46E-BC3F349DB5BD}"/>
              </a:ext>
            </a:extLst>
          </p:cNvPr>
          <p:cNvSpPr/>
          <p:nvPr/>
        </p:nvSpPr>
        <p:spPr>
          <a:xfrm>
            <a:off x="-2116" y="-2116"/>
            <a:ext cx="12191998" cy="6857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hart 4"/>
          <p:cNvGraphicFramePr>
            <a:graphicFrameLocks/>
          </p:cNvGraphicFramePr>
          <p:nvPr>
            <p:extLst>
              <p:ext uri="{D42A27DB-BD31-4B8C-83A1-F6EECF244321}">
                <p14:modId xmlns:p14="http://schemas.microsoft.com/office/powerpoint/2010/main" val="2036392869"/>
              </p:ext>
            </p:extLst>
          </p:nvPr>
        </p:nvGraphicFramePr>
        <p:xfrm>
          <a:off x="2000992" y="356260"/>
          <a:ext cx="8265226" cy="61395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57724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157418C-92F9-4676-B1E9-046195D2FB0B}"/>
              </a:ext>
            </a:extLst>
          </p:cNvPr>
          <p:cNvSpPr>
            <a:spLocks noGrp="1"/>
          </p:cNvSpPr>
          <p:nvPr>
            <p:ph type="title"/>
          </p:nvPr>
        </p:nvSpPr>
        <p:spPr>
          <a:xfrm>
            <a:off x="5639022" y="294955"/>
            <a:ext cx="4977976" cy="1454051"/>
          </a:xfrm>
        </p:spPr>
        <p:txBody>
          <a:bodyPr>
            <a:normAutofit/>
          </a:bodyPr>
          <a:lstStyle/>
          <a:p>
            <a:r>
              <a:rPr lang="en-US">
                <a:solidFill>
                  <a:srgbClr val="000000"/>
                </a:solidFill>
                <a:cs typeface="Calibri Light"/>
              </a:rPr>
              <a:t>Juvenile Drug Offenses</a:t>
            </a:r>
            <a:endParaRPr lang="en-US"/>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andcuffs">
            <a:extLst>
              <a:ext uri="{FF2B5EF4-FFF2-40B4-BE49-F238E27FC236}">
                <a16:creationId xmlns:a16="http://schemas.microsoft.com/office/drawing/2014/main" id="{B6C46F6D-DBD4-4794-85DB-A90567A55C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6" name="Picture 7" descr="A screenshot of a cell phone&#10;&#10;Description generated with very high confidence">
            <a:extLst>
              <a:ext uri="{FF2B5EF4-FFF2-40B4-BE49-F238E27FC236}">
                <a16:creationId xmlns:a16="http://schemas.microsoft.com/office/drawing/2014/main" id="{973F9207-F2E0-49B9-BF4D-6E50DD4A00EB}"/>
              </a:ext>
            </a:extLst>
          </p:cNvPr>
          <p:cNvPicPr>
            <a:picLocks noGrp="1" noChangeAspect="1"/>
          </p:cNvPicPr>
          <p:nvPr>
            <p:ph idx="1"/>
          </p:nvPr>
        </p:nvPicPr>
        <p:blipFill>
          <a:blip r:embed="rId6"/>
          <a:stretch>
            <a:fillRect/>
          </a:stretch>
        </p:blipFill>
        <p:spPr>
          <a:xfrm>
            <a:off x="5442858" y="2401095"/>
            <a:ext cx="6422571" cy="3812720"/>
          </a:xfrm>
          <a:prstGeom prst="rect">
            <a:avLst/>
          </a:prstGeom>
        </p:spPr>
      </p:pic>
    </p:spTree>
    <p:extLst>
      <p:ext uri="{BB962C8B-B14F-4D97-AF65-F5344CB8AC3E}">
        <p14:creationId xmlns:p14="http://schemas.microsoft.com/office/powerpoint/2010/main" val="2685515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555631" y="1441938"/>
            <a:ext cx="7080738" cy="3974124"/>
          </a:xfrm>
        </p:spPr>
        <p:txBody>
          <a:bodyPr vert="horz" lIns="91440" tIns="45720" rIns="91440" bIns="45720" rtlCol="0">
            <a:normAutofit/>
          </a:bodyPr>
          <a:lstStyle/>
          <a:p>
            <a:pPr algn="ctr"/>
            <a:r>
              <a:rPr lang="en-US" sz="5400">
                <a:solidFill>
                  <a:schemeClr val="bg1">
                    <a:lumMod val="95000"/>
                    <a:lumOff val="5000"/>
                  </a:schemeClr>
                </a:solidFill>
              </a:rPr>
              <a:t>Opioid Use &amp; the Law</a:t>
            </a:r>
            <a:endParaRPr lang="en-US" sz="5400">
              <a:solidFill>
                <a:schemeClr val="bg1">
                  <a:lumMod val="95000"/>
                  <a:lumOff val="5000"/>
                </a:schemeClr>
              </a:solidFill>
              <a:cs typeface="Calibri Light"/>
            </a:endParaRPr>
          </a:p>
        </p:txBody>
      </p:sp>
    </p:spTree>
    <p:extLst>
      <p:ext uri="{BB962C8B-B14F-4D97-AF65-F5344CB8AC3E}">
        <p14:creationId xmlns:p14="http://schemas.microsoft.com/office/powerpoint/2010/main" val="21385835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8AC621-789B-4907-BD1C-63AC2548D3E2}"/>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Law Enforcement</a:t>
            </a:r>
          </a:p>
        </p:txBody>
      </p:sp>
      <p:graphicFrame>
        <p:nvGraphicFramePr>
          <p:cNvPr id="5" name="TextBox 2">
            <a:extLst>
              <a:ext uri="{FF2B5EF4-FFF2-40B4-BE49-F238E27FC236}">
                <a16:creationId xmlns:a16="http://schemas.microsoft.com/office/drawing/2014/main" id="{7CD1F7F4-240C-4FB9-9ABF-D42C880A0899}"/>
              </a:ext>
            </a:extLst>
          </p:cNvPr>
          <p:cNvGraphicFramePr/>
          <p:nvPr>
            <p:extLst>
              <p:ext uri="{D42A27DB-BD31-4B8C-83A1-F6EECF244321}">
                <p14:modId xmlns:p14="http://schemas.microsoft.com/office/powerpoint/2010/main" val="282392788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2015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24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89" y="643467"/>
            <a:ext cx="7902221" cy="5571066"/>
          </a:xfrm>
          <a:prstGeom prst="rect">
            <a:avLst/>
          </a:prstGeom>
        </p:spPr>
      </p:pic>
    </p:spTree>
    <p:extLst>
      <p:ext uri="{BB962C8B-B14F-4D97-AF65-F5344CB8AC3E}">
        <p14:creationId xmlns:p14="http://schemas.microsoft.com/office/powerpoint/2010/main" val="2441247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6DD6CE-DC37-4147-9CB6-C8640876D35A}"/>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At What Cost?</a:t>
            </a:r>
          </a:p>
        </p:txBody>
      </p:sp>
      <p:graphicFrame>
        <p:nvGraphicFramePr>
          <p:cNvPr id="5" name="TextBox 2">
            <a:extLst>
              <a:ext uri="{FF2B5EF4-FFF2-40B4-BE49-F238E27FC236}">
                <a16:creationId xmlns:a16="http://schemas.microsoft.com/office/drawing/2014/main" id="{A0F8BAEB-E106-4D0F-A66B-9FBCC81379A4}"/>
              </a:ext>
            </a:extLst>
          </p:cNvPr>
          <p:cNvGraphicFramePr/>
          <p:nvPr>
            <p:extLst>
              <p:ext uri="{D42A27DB-BD31-4B8C-83A1-F6EECF244321}">
                <p14:modId xmlns:p14="http://schemas.microsoft.com/office/powerpoint/2010/main" val="401144200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59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5">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8217A0AB-DC55-492C-9EE2-C3F55E61A93C}"/>
              </a:ext>
            </a:extLst>
          </p:cNvPr>
          <p:cNvSpPr>
            <a:spLocks noGrp="1"/>
          </p:cNvSpPr>
          <p:nvPr>
            <p:ph type="title"/>
          </p:nvPr>
        </p:nvSpPr>
        <p:spPr>
          <a:xfrm>
            <a:off x="950121" y="5529884"/>
            <a:ext cx="5693783" cy="1096331"/>
          </a:xfrm>
        </p:spPr>
        <p:txBody>
          <a:bodyPr vert="horz" lIns="91440" tIns="45720" rIns="91440" bIns="45720" rtlCol="0" anchor="ctr">
            <a:normAutofit/>
          </a:bodyPr>
          <a:lstStyle/>
          <a:p>
            <a:r>
              <a:rPr lang="en-US" sz="4000">
                <a:solidFill>
                  <a:srgbClr val="303030"/>
                </a:solidFill>
                <a:cs typeface="Calibri Light"/>
              </a:rPr>
              <a:t>Medical Costs</a:t>
            </a:r>
            <a:endParaRPr lang="en-US" sz="4000" kern="1200">
              <a:solidFill>
                <a:srgbClr val="303030"/>
              </a:solidFill>
              <a:latin typeface="+mj-lt"/>
              <a:ea typeface="+mj-ea"/>
              <a:cs typeface="+mj-cs"/>
            </a:endParaRPr>
          </a:p>
        </p:txBody>
      </p:sp>
      <p:pic>
        <p:nvPicPr>
          <p:cNvPr id="4" name="Picture 4" descr="A screenshot of a cell phone&#10;&#10;Description generated with very high confidence">
            <a:extLst>
              <a:ext uri="{FF2B5EF4-FFF2-40B4-BE49-F238E27FC236}">
                <a16:creationId xmlns:a16="http://schemas.microsoft.com/office/drawing/2014/main" id="{91850331-EF12-4110-85F9-77343CBEA8CD}"/>
              </a:ext>
            </a:extLst>
          </p:cNvPr>
          <p:cNvPicPr>
            <a:picLocks noChangeAspect="1"/>
          </p:cNvPicPr>
          <p:nvPr/>
        </p:nvPicPr>
        <p:blipFill rotWithShape="1">
          <a:blip r:embed="rId3"/>
          <a:srcRect r="88" b="4360"/>
          <a:stretch/>
        </p:blipFill>
        <p:spPr>
          <a:xfrm>
            <a:off x="-332" y="1237289"/>
            <a:ext cx="8614082" cy="2702709"/>
          </a:xfrm>
          <a:prstGeom prst="rect">
            <a:avLst/>
          </a:prstGeom>
        </p:spPr>
      </p:pic>
      <p:sp>
        <p:nvSpPr>
          <p:cNvPr id="3" name="TextBox 2">
            <a:extLst>
              <a:ext uri="{FF2B5EF4-FFF2-40B4-BE49-F238E27FC236}">
                <a16:creationId xmlns:a16="http://schemas.microsoft.com/office/drawing/2014/main" id="{0D13BF8B-9B42-4BA1-9FBF-02DCC4198A1F}"/>
              </a:ext>
            </a:extLst>
          </p:cNvPr>
          <p:cNvSpPr txBox="1"/>
          <p:nvPr/>
        </p:nvSpPr>
        <p:spPr>
          <a:xfrm>
            <a:off x="8183899" y="622889"/>
            <a:ext cx="4008101" cy="40204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300" b="1"/>
              <a:t>General cost for ER visit:</a:t>
            </a:r>
            <a:endParaRPr lang="en-US" sz="2300"/>
          </a:p>
          <a:p>
            <a:pPr>
              <a:lnSpc>
                <a:spcPct val="90000"/>
              </a:lnSpc>
              <a:spcAft>
                <a:spcPts val="600"/>
              </a:spcAft>
            </a:pPr>
            <a:r>
              <a:rPr lang="en-US" sz="2300"/>
              <a:t>The average cost to treat overdose patients admitted to hospital intensive care units climbed from $58,517 in 2009 to $92,408 in 2015—a 58 percent hike, according to a 2017 study that analyzed 162 hospitals in 44 states. </a:t>
            </a:r>
            <a:endParaRPr lang="en-US" sz="2300">
              <a:cs typeface="Calibri" panose="020F0502020204030204"/>
            </a:endParaRPr>
          </a:p>
        </p:txBody>
      </p:sp>
    </p:spTree>
    <p:extLst>
      <p:ext uri="{BB962C8B-B14F-4D97-AF65-F5344CB8AC3E}">
        <p14:creationId xmlns:p14="http://schemas.microsoft.com/office/powerpoint/2010/main" val="637674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5">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8217A0AB-DC55-492C-9EE2-C3F55E61A93C}"/>
              </a:ext>
            </a:extLst>
          </p:cNvPr>
          <p:cNvSpPr>
            <a:spLocks noGrp="1"/>
          </p:cNvSpPr>
          <p:nvPr>
            <p:ph type="title"/>
          </p:nvPr>
        </p:nvSpPr>
        <p:spPr>
          <a:xfrm>
            <a:off x="950121" y="5529884"/>
            <a:ext cx="5693783" cy="1096331"/>
          </a:xfrm>
        </p:spPr>
        <p:txBody>
          <a:bodyPr vert="horz" lIns="91440" tIns="45720" rIns="91440" bIns="45720" rtlCol="0" anchor="ctr">
            <a:normAutofit/>
          </a:bodyPr>
          <a:lstStyle/>
          <a:p>
            <a:r>
              <a:rPr lang="en-US" sz="4000">
                <a:solidFill>
                  <a:srgbClr val="303030"/>
                </a:solidFill>
                <a:cs typeface="Calibri Light"/>
              </a:rPr>
              <a:t>Medical Costs</a:t>
            </a:r>
            <a:endParaRPr lang="en-US" sz="4000" kern="1200">
              <a:solidFill>
                <a:srgbClr val="303030"/>
              </a:solidFill>
              <a:latin typeface="+mj-lt"/>
              <a:ea typeface="+mj-ea"/>
              <a:cs typeface="+mj-cs"/>
            </a:endParaRPr>
          </a:p>
        </p:txBody>
      </p:sp>
      <p:pic>
        <p:nvPicPr>
          <p:cNvPr id="5" name="Picture 5" descr="A screenshot of a cell phone&#10;&#10;Description generated with high confidence">
            <a:extLst>
              <a:ext uri="{FF2B5EF4-FFF2-40B4-BE49-F238E27FC236}">
                <a16:creationId xmlns:a16="http://schemas.microsoft.com/office/drawing/2014/main" id="{CFE96138-961A-4865-AAA1-3AA1D18B7076}"/>
              </a:ext>
            </a:extLst>
          </p:cNvPr>
          <p:cNvPicPr>
            <a:picLocks noChangeAspect="1"/>
          </p:cNvPicPr>
          <p:nvPr/>
        </p:nvPicPr>
        <p:blipFill>
          <a:blip r:embed="rId3"/>
          <a:stretch>
            <a:fillRect/>
          </a:stretch>
        </p:blipFill>
        <p:spPr>
          <a:xfrm>
            <a:off x="2387982" y="62827"/>
            <a:ext cx="7525296" cy="5080327"/>
          </a:xfrm>
          <a:prstGeom prst="rect">
            <a:avLst/>
          </a:prstGeom>
        </p:spPr>
      </p:pic>
    </p:spTree>
    <p:extLst>
      <p:ext uri="{BB962C8B-B14F-4D97-AF65-F5344CB8AC3E}">
        <p14:creationId xmlns:p14="http://schemas.microsoft.com/office/powerpoint/2010/main" val="2612413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84375E-04E6-4854-A3B1-964253DC9EDA}"/>
              </a:ext>
            </a:extLst>
          </p:cNvPr>
          <p:cNvSpPr>
            <a:spLocks noGrp="1"/>
          </p:cNvSpPr>
          <p:nvPr>
            <p:ph type="title"/>
          </p:nvPr>
        </p:nvSpPr>
        <p:spPr>
          <a:xfrm>
            <a:off x="684335" y="1143489"/>
            <a:ext cx="3632932" cy="4962524"/>
          </a:xfrm>
        </p:spPr>
        <p:txBody>
          <a:bodyPr vert="horz" lIns="91440" tIns="45720" rIns="91440" bIns="45720" rtlCol="0">
            <a:normAutofit/>
          </a:bodyPr>
          <a:lstStyle/>
          <a:p>
            <a:pPr algn="ctr"/>
            <a:r>
              <a:rPr lang="en-US" sz="4000" b="1">
                <a:solidFill>
                  <a:schemeClr val="bg1"/>
                </a:solidFill>
                <a:cs typeface="Calibri Light"/>
              </a:rPr>
              <a:t>Narcan</a:t>
            </a:r>
            <a:br>
              <a:rPr lang="en-US" sz="4000" b="1">
                <a:cs typeface="Calibri Light"/>
              </a:rPr>
            </a:br>
            <a:r>
              <a:rPr lang="en-US" sz="3100">
                <a:solidFill>
                  <a:schemeClr val="bg1"/>
                </a:solidFill>
                <a:cs typeface="Calibri Light"/>
              </a:rPr>
              <a:t>In 2018, Lincoln County Ambulance District (LCAD) responded to 64 calls on which Narcan was given, totaling 102 prefilled syringes. </a:t>
            </a:r>
            <a:endParaRPr lang="en-US" sz="3100" err="1">
              <a:solidFill>
                <a:schemeClr val="bg1"/>
              </a:solidFill>
              <a:cs typeface="Calibri Light"/>
            </a:endParaRPr>
          </a:p>
          <a:p>
            <a:pPr algn="ctr"/>
            <a:r>
              <a:rPr lang="en-US" sz="2000">
                <a:solidFill>
                  <a:schemeClr val="bg1"/>
                </a:solidFill>
                <a:cs typeface="Calibri Light"/>
              </a:rPr>
              <a:t> </a:t>
            </a:r>
            <a:br>
              <a:rPr lang="en-US" sz="2000">
                <a:cs typeface="Calibri Light"/>
              </a:rPr>
            </a:br>
            <a:endParaRPr lang="en-US" sz="2000">
              <a:solidFill>
                <a:schemeClr val="bg1"/>
              </a:solidFill>
              <a:cs typeface="Calibri Light"/>
            </a:endParaRPr>
          </a:p>
        </p:txBody>
      </p:sp>
      <p:sp>
        <p:nvSpPr>
          <p:cNvPr id="4" name="Rectangle: Rounded Corners 3">
            <a:extLst>
              <a:ext uri="{FF2B5EF4-FFF2-40B4-BE49-F238E27FC236}">
                <a16:creationId xmlns:a16="http://schemas.microsoft.com/office/drawing/2014/main" id="{9A1D0202-F473-461F-8724-75826C036CF1}"/>
              </a:ext>
            </a:extLst>
          </p:cNvPr>
          <p:cNvSpPr/>
          <p:nvPr/>
        </p:nvSpPr>
        <p:spPr>
          <a:xfrm>
            <a:off x="5093939" y="664737"/>
            <a:ext cx="6542047" cy="2045008"/>
          </a:xfrm>
          <a:prstGeom prst="roundRect">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EDDF64B-6155-4ABE-AD6E-9068F8B1A969}"/>
              </a:ext>
            </a:extLst>
          </p:cNvPr>
          <p:cNvSpPr/>
          <p:nvPr/>
        </p:nvSpPr>
        <p:spPr>
          <a:xfrm>
            <a:off x="5093939" y="3959303"/>
            <a:ext cx="6542047" cy="2045008"/>
          </a:xfrm>
          <a:prstGeom prst="roundRect">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2637C8A-AEAE-4234-9701-95455FAC5BF4}"/>
              </a:ext>
            </a:extLst>
          </p:cNvPr>
          <p:cNvSpPr txBox="1"/>
          <p:nvPr/>
        </p:nvSpPr>
        <p:spPr>
          <a:xfrm>
            <a:off x="5360816" y="484309"/>
            <a:ext cx="6032809"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ct val="0"/>
              </a:spcBef>
            </a:pPr>
            <a:br>
              <a:rPr lang="en-US" sz="2000"/>
            </a:br>
            <a:r>
              <a:rPr lang="en-US" sz="2000" b="1">
                <a:solidFill>
                  <a:schemeClr val="bg1"/>
                </a:solidFill>
              </a:rPr>
              <a:t>What is </a:t>
            </a:r>
            <a:r>
              <a:rPr lang="en-US" sz="2000" b="1" err="1">
                <a:solidFill>
                  <a:schemeClr val="bg1"/>
                </a:solidFill>
              </a:rPr>
              <a:t>Narcan</a:t>
            </a:r>
            <a:r>
              <a:rPr lang="en-US" sz="2000" b="1">
                <a:solidFill>
                  <a:schemeClr val="bg1"/>
                </a:solidFill>
              </a:rPr>
              <a:t>?</a:t>
            </a:r>
            <a:endParaRPr lang="en-US" sz="2000">
              <a:solidFill>
                <a:schemeClr val="bg1"/>
              </a:solidFill>
              <a:cs typeface="Calibri"/>
            </a:endParaRPr>
          </a:p>
          <a:p>
            <a:pPr algn="ctr">
              <a:lnSpc>
                <a:spcPct val="90000"/>
              </a:lnSpc>
              <a:spcBef>
                <a:spcPct val="0"/>
              </a:spcBef>
            </a:pPr>
            <a:r>
              <a:rPr lang="en-US" sz="2000" err="1">
                <a:solidFill>
                  <a:schemeClr val="bg1"/>
                </a:solidFill>
              </a:rPr>
              <a:t>Narcan</a:t>
            </a:r>
            <a:r>
              <a:rPr lang="en-US" sz="2000">
                <a:solidFill>
                  <a:schemeClr val="bg1"/>
                </a:solidFill>
              </a:rPr>
              <a:t> or Naloxone is a medication that suspends the effects of an opioid overdose until emergency responders arrive. It works by blocking the opiate receptor sites and reverses the effects of an overdose, restoring a normal breathing pattern.</a:t>
            </a:r>
            <a:endParaRPr lang="en-US" sz="2000">
              <a:solidFill>
                <a:schemeClr val="bg1"/>
              </a:solidFill>
              <a:cs typeface="Calibri"/>
            </a:endParaRPr>
          </a:p>
        </p:txBody>
      </p:sp>
      <p:sp>
        <p:nvSpPr>
          <p:cNvPr id="5" name="TextBox 4">
            <a:extLst>
              <a:ext uri="{FF2B5EF4-FFF2-40B4-BE49-F238E27FC236}">
                <a16:creationId xmlns:a16="http://schemas.microsoft.com/office/drawing/2014/main" id="{587393B2-BE59-45E2-96C4-11088A574CA1}"/>
              </a:ext>
            </a:extLst>
          </p:cNvPr>
          <p:cNvSpPr txBox="1"/>
          <p:nvPr/>
        </p:nvSpPr>
        <p:spPr>
          <a:xfrm>
            <a:off x="5595589" y="4043091"/>
            <a:ext cx="5512418" cy="24345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ct val="0"/>
              </a:spcBef>
            </a:pPr>
            <a:br>
              <a:rPr lang="en-US" sz="2000"/>
            </a:br>
            <a:r>
              <a:rPr lang="en-US" sz="2000" b="1">
                <a:solidFill>
                  <a:schemeClr val="bg1"/>
                </a:solidFill>
              </a:rPr>
              <a:t>How much does Narcan cost Lincoln County?</a:t>
            </a:r>
            <a:endParaRPr lang="en-US" sz="2000">
              <a:solidFill>
                <a:schemeClr val="bg1"/>
              </a:solidFill>
              <a:cs typeface="Calibri"/>
            </a:endParaRPr>
          </a:p>
          <a:p>
            <a:pPr algn="ctr"/>
            <a:r>
              <a:rPr lang="en-US" sz="2000">
                <a:solidFill>
                  <a:schemeClr val="bg1"/>
                </a:solidFill>
              </a:rPr>
              <a:t>LCAD carries</a:t>
            </a:r>
            <a:r>
              <a:rPr lang="en-US" sz="2000">
                <a:solidFill>
                  <a:schemeClr val="bg1"/>
                </a:solidFill>
                <a:cs typeface="Calibri"/>
              </a:rPr>
              <a:t> 2mg/2ml of Narcan. Cost is $27.43 per syringe. Total cost in 2018 for Narcan for the ambulance district was $2,797.86. </a:t>
            </a:r>
          </a:p>
          <a:p>
            <a:pPr algn="ctr"/>
            <a:endParaRPr lang="en-US" sz="2000">
              <a:solidFill>
                <a:schemeClr val="bg1"/>
              </a:solidFill>
              <a:cs typeface="Calibri"/>
            </a:endParaRPr>
          </a:p>
          <a:p>
            <a:pPr algn="ctr"/>
            <a:endParaRPr lang="en-US" sz="2000">
              <a:solidFill>
                <a:schemeClr val="bg1"/>
              </a:solidFill>
              <a:cs typeface="Calibri"/>
            </a:endParaRPr>
          </a:p>
          <a:p>
            <a:pPr algn="ctr">
              <a:lnSpc>
                <a:spcPct val="90000"/>
              </a:lnSpc>
              <a:spcBef>
                <a:spcPct val="0"/>
              </a:spcBef>
            </a:pPr>
            <a:endParaRPr lang="en-US">
              <a:solidFill>
                <a:schemeClr val="bg1"/>
              </a:solidFill>
              <a:cs typeface="Calibri"/>
            </a:endParaRPr>
          </a:p>
        </p:txBody>
      </p:sp>
    </p:spTree>
    <p:extLst>
      <p:ext uri="{BB962C8B-B14F-4D97-AF65-F5344CB8AC3E}">
        <p14:creationId xmlns:p14="http://schemas.microsoft.com/office/powerpoint/2010/main" val="4127975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6DD6CE-DC37-4147-9CB6-C8640876D35A}"/>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Staff Time Cost</a:t>
            </a:r>
          </a:p>
        </p:txBody>
      </p:sp>
      <p:sp>
        <p:nvSpPr>
          <p:cNvPr id="3" name="Rectangle: Rounded Corners 2">
            <a:extLst>
              <a:ext uri="{FF2B5EF4-FFF2-40B4-BE49-F238E27FC236}">
                <a16:creationId xmlns:a16="http://schemas.microsoft.com/office/drawing/2014/main" id="{A10BE617-4747-40BC-A8BD-0B20D38FEDCE}"/>
              </a:ext>
            </a:extLst>
          </p:cNvPr>
          <p:cNvSpPr/>
          <p:nvPr/>
        </p:nvSpPr>
        <p:spPr>
          <a:xfrm>
            <a:off x="5081239" y="473260"/>
            <a:ext cx="6542047" cy="1927777"/>
          </a:xfrm>
          <a:prstGeom prst="roundRect">
            <a:avLst/>
          </a:prstGeom>
          <a:solidFill>
            <a:schemeClr val="accent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B268174-AEB7-44F2-98B3-6421139E2CFD}"/>
              </a:ext>
            </a:extLst>
          </p:cNvPr>
          <p:cNvSpPr/>
          <p:nvPr/>
        </p:nvSpPr>
        <p:spPr>
          <a:xfrm>
            <a:off x="5087101" y="3810430"/>
            <a:ext cx="6542047" cy="1984438"/>
          </a:xfrm>
          <a:prstGeom prst="roundRect">
            <a:avLst/>
          </a:prstGeom>
          <a:solidFill>
            <a:schemeClr val="accent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6D6B6B-DBDD-4E1C-B002-6FADDED4CE4D}"/>
              </a:ext>
            </a:extLst>
          </p:cNvPr>
          <p:cNvSpPr txBox="1"/>
          <p:nvPr/>
        </p:nvSpPr>
        <p:spPr>
          <a:xfrm>
            <a:off x="5318143" y="395260"/>
            <a:ext cx="5487018" cy="275152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0"/>
              </a:spcBef>
            </a:pPr>
            <a:br>
              <a:rPr lang="en-US"/>
            </a:br>
            <a:r>
              <a:rPr lang="en-US" sz="2400" b="1">
                <a:solidFill>
                  <a:schemeClr val="bg1"/>
                </a:solidFill>
              </a:rPr>
              <a:t>Lincoln County Sheriff’s Office:</a:t>
            </a:r>
            <a:endParaRPr lang="en-US" sz="2400">
              <a:solidFill>
                <a:schemeClr val="bg1"/>
              </a:solidFill>
              <a:cs typeface="Calibri"/>
            </a:endParaRPr>
          </a:p>
          <a:p>
            <a:pPr>
              <a:lnSpc>
                <a:spcPct val="90000"/>
              </a:lnSpc>
              <a:spcBef>
                <a:spcPct val="0"/>
              </a:spcBef>
            </a:pPr>
            <a:endParaRPr lang="en-US" sz="2400">
              <a:solidFill>
                <a:schemeClr val="bg1"/>
              </a:solidFill>
              <a:cs typeface="Calibri"/>
            </a:endParaRPr>
          </a:p>
          <a:p>
            <a:pPr>
              <a:lnSpc>
                <a:spcPct val="90000"/>
              </a:lnSpc>
              <a:spcBef>
                <a:spcPct val="0"/>
              </a:spcBef>
            </a:pPr>
            <a:r>
              <a:rPr lang="en-US" sz="2400">
                <a:solidFill>
                  <a:schemeClr val="bg1"/>
                </a:solidFill>
                <a:cs typeface="Calibri"/>
              </a:rPr>
              <a:t>Greater than a 1000 hours spent each month responding to overdose calls. </a:t>
            </a:r>
          </a:p>
          <a:p>
            <a:endParaRPr lang="en-US">
              <a:solidFill>
                <a:schemeClr val="bg1"/>
              </a:solidFill>
              <a:cs typeface="Calibri"/>
            </a:endParaRPr>
          </a:p>
          <a:p>
            <a:endParaRPr lang="en-US">
              <a:solidFill>
                <a:schemeClr val="bg1"/>
              </a:solidFill>
              <a:cs typeface="Calibri"/>
            </a:endParaRPr>
          </a:p>
          <a:p>
            <a:pPr algn="ctr"/>
            <a:endParaRPr lang="en-US">
              <a:solidFill>
                <a:schemeClr val="bg1"/>
              </a:solidFill>
              <a:cs typeface="Calibri"/>
            </a:endParaRPr>
          </a:p>
          <a:p>
            <a:pPr algn="ctr">
              <a:lnSpc>
                <a:spcPct val="90000"/>
              </a:lnSpc>
              <a:spcBef>
                <a:spcPct val="0"/>
              </a:spcBef>
            </a:pPr>
            <a:endParaRPr lang="en-US">
              <a:solidFill>
                <a:schemeClr val="bg1"/>
              </a:solidFill>
              <a:cs typeface="Calibri"/>
            </a:endParaRPr>
          </a:p>
        </p:txBody>
      </p:sp>
      <p:sp>
        <p:nvSpPr>
          <p:cNvPr id="10" name="TextBox 9">
            <a:extLst>
              <a:ext uri="{FF2B5EF4-FFF2-40B4-BE49-F238E27FC236}">
                <a16:creationId xmlns:a16="http://schemas.microsoft.com/office/drawing/2014/main" id="{F3D4DBD6-7C3A-4536-B21F-765C3E6E32C0}"/>
              </a:ext>
            </a:extLst>
          </p:cNvPr>
          <p:cNvSpPr txBox="1"/>
          <p:nvPr/>
        </p:nvSpPr>
        <p:spPr>
          <a:xfrm>
            <a:off x="5325958" y="3814490"/>
            <a:ext cx="6279302" cy="31577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0"/>
              </a:spcBef>
            </a:pPr>
            <a:br>
              <a:rPr lang="en-US"/>
            </a:br>
            <a:r>
              <a:rPr lang="en-US" sz="2400" b="1">
                <a:solidFill>
                  <a:schemeClr val="bg1"/>
                </a:solidFill>
              </a:rPr>
              <a:t>Lincoln County Ambulance District:</a:t>
            </a:r>
            <a:endParaRPr lang="en-US" sz="2400">
              <a:solidFill>
                <a:schemeClr val="bg1"/>
              </a:solidFill>
              <a:cs typeface="Calibri"/>
            </a:endParaRPr>
          </a:p>
          <a:p>
            <a:pPr>
              <a:lnSpc>
                <a:spcPct val="90000"/>
              </a:lnSpc>
              <a:spcBef>
                <a:spcPct val="0"/>
              </a:spcBef>
            </a:pPr>
            <a:endParaRPr lang="en-US" sz="2400" b="1">
              <a:solidFill>
                <a:schemeClr val="bg1"/>
              </a:solidFill>
            </a:endParaRPr>
          </a:p>
          <a:p>
            <a:r>
              <a:rPr lang="en-US" sz="2400">
                <a:solidFill>
                  <a:schemeClr val="bg1"/>
                </a:solidFill>
              </a:rPr>
              <a:t>Spent 4,820 minutes on </a:t>
            </a:r>
            <a:r>
              <a:rPr lang="en-US" sz="2400" err="1">
                <a:solidFill>
                  <a:schemeClr val="bg1"/>
                </a:solidFill>
              </a:rPr>
              <a:t>Narcan</a:t>
            </a:r>
            <a:r>
              <a:rPr lang="en-US" sz="2400">
                <a:solidFill>
                  <a:schemeClr val="bg1"/>
                </a:solidFill>
              </a:rPr>
              <a:t> calls. Or</a:t>
            </a:r>
            <a:r>
              <a:rPr lang="en-US" sz="2400">
                <a:solidFill>
                  <a:schemeClr val="bg1"/>
                </a:solidFill>
                <a:cs typeface="Calibri"/>
              </a:rPr>
              <a:t> 80.5 hours of EMS time for a 2 person crew. </a:t>
            </a:r>
          </a:p>
          <a:p>
            <a:pPr>
              <a:lnSpc>
                <a:spcPct val="90000"/>
              </a:lnSpc>
              <a:spcBef>
                <a:spcPct val="0"/>
              </a:spcBef>
            </a:pPr>
            <a:r>
              <a:rPr lang="en-US" sz="2400">
                <a:solidFill>
                  <a:srgbClr val="000000"/>
                </a:solidFill>
                <a:cs typeface="Calibri"/>
              </a:rPr>
              <a:t>  </a:t>
            </a:r>
            <a:endParaRPr lang="en-US" sz="2400"/>
          </a:p>
          <a:p>
            <a:endParaRPr lang="en-US">
              <a:solidFill>
                <a:schemeClr val="bg1"/>
              </a:solidFill>
              <a:cs typeface="Calibri"/>
            </a:endParaRPr>
          </a:p>
          <a:p>
            <a:endParaRPr lang="en-US">
              <a:solidFill>
                <a:schemeClr val="bg1"/>
              </a:solidFill>
              <a:cs typeface="Calibri"/>
            </a:endParaRPr>
          </a:p>
          <a:p>
            <a:pPr algn="ctr"/>
            <a:endParaRPr lang="en-US">
              <a:solidFill>
                <a:schemeClr val="bg1"/>
              </a:solidFill>
              <a:cs typeface="Calibri"/>
            </a:endParaRPr>
          </a:p>
          <a:p>
            <a:pPr algn="ctr">
              <a:lnSpc>
                <a:spcPct val="90000"/>
              </a:lnSpc>
              <a:spcBef>
                <a:spcPct val="0"/>
              </a:spcBef>
            </a:pPr>
            <a:endParaRPr lang="en-US">
              <a:solidFill>
                <a:schemeClr val="bg1"/>
              </a:solidFill>
              <a:cs typeface="Calibri"/>
            </a:endParaRPr>
          </a:p>
        </p:txBody>
      </p:sp>
    </p:spTree>
    <p:extLst>
      <p:ext uri="{BB962C8B-B14F-4D97-AF65-F5344CB8AC3E}">
        <p14:creationId xmlns:p14="http://schemas.microsoft.com/office/powerpoint/2010/main" val="3299660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C8E1F4-0829-4862-8A20-A69F0E79D6E5}"/>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Cost of NAS</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3" descr="A screenshot of a cell phone&#10;&#10;Description generated with very high confidence">
            <a:extLst>
              <a:ext uri="{FF2B5EF4-FFF2-40B4-BE49-F238E27FC236}">
                <a16:creationId xmlns:a16="http://schemas.microsoft.com/office/drawing/2014/main" id="{63EDC62B-4E17-4B81-9EC1-3DB4BC1636EC}"/>
              </a:ext>
            </a:extLst>
          </p:cNvPr>
          <p:cNvPicPr>
            <a:picLocks noChangeAspect="1"/>
          </p:cNvPicPr>
          <p:nvPr/>
        </p:nvPicPr>
        <p:blipFill>
          <a:blip r:embed="rId3"/>
          <a:stretch>
            <a:fillRect/>
          </a:stretch>
        </p:blipFill>
        <p:spPr>
          <a:xfrm>
            <a:off x="5153822" y="1147422"/>
            <a:ext cx="6553545" cy="4571097"/>
          </a:xfrm>
          <a:prstGeom prst="rect">
            <a:avLst/>
          </a:prstGeom>
        </p:spPr>
      </p:pic>
    </p:spTree>
    <p:extLst>
      <p:ext uri="{BB962C8B-B14F-4D97-AF65-F5344CB8AC3E}">
        <p14:creationId xmlns:p14="http://schemas.microsoft.com/office/powerpoint/2010/main" val="4174814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555631" y="1441938"/>
            <a:ext cx="7080738" cy="3974124"/>
          </a:xfrm>
        </p:spPr>
        <p:txBody>
          <a:bodyPr vert="horz" lIns="91440" tIns="45720" rIns="91440" bIns="45720" rtlCol="0">
            <a:normAutofit/>
          </a:bodyPr>
          <a:lstStyle/>
          <a:p>
            <a:pPr algn="ctr"/>
            <a:r>
              <a:rPr lang="en-US" sz="5400">
                <a:solidFill>
                  <a:schemeClr val="bg1">
                    <a:lumMod val="95000"/>
                    <a:lumOff val="5000"/>
                  </a:schemeClr>
                </a:solidFill>
              </a:rPr>
              <a:t>Human Cost</a:t>
            </a:r>
            <a:endParaRPr lang="en-US" sz="5400">
              <a:solidFill>
                <a:schemeClr val="bg1">
                  <a:lumMod val="95000"/>
                  <a:lumOff val="5000"/>
                </a:schemeClr>
              </a:solidFill>
              <a:cs typeface="Calibri Light"/>
            </a:endParaRPr>
          </a:p>
        </p:txBody>
      </p:sp>
    </p:spTree>
    <p:extLst>
      <p:ext uri="{BB962C8B-B14F-4D97-AF65-F5344CB8AC3E}">
        <p14:creationId xmlns:p14="http://schemas.microsoft.com/office/powerpoint/2010/main" val="327605317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5">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600">
                <a:cs typeface="Calibri Light"/>
              </a:rPr>
              <a:t>1999-2016</a:t>
            </a:r>
            <a:endParaRPr lang="en-US" sz="3600"/>
          </a:p>
        </p:txBody>
      </p:sp>
      <p:sp>
        <p:nvSpPr>
          <p:cNvPr id="18" name="Freeform: Shape 17">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8217A0AB-DC55-492C-9EE2-C3F55E61A93C}"/>
              </a:ext>
            </a:extLst>
          </p:cNvPr>
          <p:cNvSpPr>
            <a:spLocks noGrp="1"/>
          </p:cNvSpPr>
          <p:nvPr>
            <p:ph type="title"/>
          </p:nvPr>
        </p:nvSpPr>
        <p:spPr>
          <a:xfrm>
            <a:off x="317075" y="5553330"/>
            <a:ext cx="5693783" cy="1096331"/>
          </a:xfrm>
        </p:spPr>
        <p:txBody>
          <a:bodyPr vert="horz" lIns="91440" tIns="45720" rIns="91440" bIns="45720" rtlCol="0" anchor="ctr">
            <a:normAutofit fontScale="90000"/>
          </a:bodyPr>
          <a:lstStyle/>
          <a:p>
            <a:r>
              <a:rPr lang="en-US" sz="4000">
                <a:cs typeface="Calibri Light"/>
              </a:rPr>
              <a:t>Missouri Opioid Deaths trend from</a:t>
            </a:r>
            <a:endParaRPr lang="en-US">
              <a:ea typeface="+mj-ea"/>
              <a:cs typeface="+mj-cs"/>
            </a:endParaRPr>
          </a:p>
        </p:txBody>
      </p:sp>
      <p:pic>
        <p:nvPicPr>
          <p:cNvPr id="5" name="Picture 9" descr="A close up of a map&#10;&#10;Description generated with very high confidence">
            <a:extLst>
              <a:ext uri="{FF2B5EF4-FFF2-40B4-BE49-F238E27FC236}">
                <a16:creationId xmlns:a16="http://schemas.microsoft.com/office/drawing/2014/main" id="{D8FBD733-38D7-4692-B338-8ACF425F6B9E}"/>
              </a:ext>
            </a:extLst>
          </p:cNvPr>
          <p:cNvPicPr>
            <a:picLocks noChangeAspect="1"/>
          </p:cNvPicPr>
          <p:nvPr/>
        </p:nvPicPr>
        <p:blipFill>
          <a:blip r:embed="rId3"/>
          <a:stretch>
            <a:fillRect/>
          </a:stretch>
        </p:blipFill>
        <p:spPr>
          <a:xfrm>
            <a:off x="1322260" y="410057"/>
            <a:ext cx="9630963" cy="4613027"/>
          </a:xfrm>
          <a:prstGeom prst="rect">
            <a:avLst/>
          </a:prstGeom>
        </p:spPr>
      </p:pic>
    </p:spTree>
    <p:extLst>
      <p:ext uri="{BB962C8B-B14F-4D97-AF65-F5344CB8AC3E}">
        <p14:creationId xmlns:p14="http://schemas.microsoft.com/office/powerpoint/2010/main" val="1263256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4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1DE15-ADA3-4485-8F1C-E6F3EBEF1271}"/>
              </a:ext>
            </a:extLst>
          </p:cNvPr>
          <p:cNvSpPr>
            <a:spLocks noGrp="1"/>
          </p:cNvSpPr>
          <p:nvPr>
            <p:ph type="title"/>
          </p:nvPr>
        </p:nvSpPr>
        <p:spPr>
          <a:xfrm>
            <a:off x="616634" y="2074363"/>
            <a:ext cx="2822692"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cs typeface="Calibri Light"/>
              </a:rPr>
              <a:t>Opioid Deaths in Missouri by County </a:t>
            </a:r>
          </a:p>
        </p:txBody>
      </p:sp>
      <p:pic>
        <p:nvPicPr>
          <p:cNvPr id="5" name="Picture 6">
            <a:extLst>
              <a:ext uri="{FF2B5EF4-FFF2-40B4-BE49-F238E27FC236}">
                <a16:creationId xmlns:a16="http://schemas.microsoft.com/office/drawing/2014/main" id="{BCD18BBB-A7F2-4E6E-BE5E-311423BB92F5}"/>
              </a:ext>
            </a:extLst>
          </p:cNvPr>
          <p:cNvPicPr>
            <a:picLocks noChangeAspect="1"/>
          </p:cNvPicPr>
          <p:nvPr/>
        </p:nvPicPr>
        <p:blipFill rotWithShape="1">
          <a:blip r:embed="rId3"/>
          <a:srcRect l="-186" r="31725" b="160"/>
          <a:stretch/>
        </p:blipFill>
        <p:spPr>
          <a:xfrm>
            <a:off x="5969586" y="397608"/>
            <a:ext cx="5543100" cy="6072560"/>
          </a:xfrm>
          <a:prstGeom prst="rect">
            <a:avLst/>
          </a:prstGeom>
        </p:spPr>
      </p:pic>
      <p:cxnSp>
        <p:nvCxnSpPr>
          <p:cNvPr id="4" name="Straight Arrow Connector 3">
            <a:extLst>
              <a:ext uri="{FF2B5EF4-FFF2-40B4-BE49-F238E27FC236}">
                <a16:creationId xmlns:a16="http://schemas.microsoft.com/office/drawing/2014/main" id="{CB9A96A6-9C88-489A-8BB9-17F2A7625376}"/>
              </a:ext>
            </a:extLst>
          </p:cNvPr>
          <p:cNvCxnSpPr/>
          <p:nvPr/>
        </p:nvCxnSpPr>
        <p:spPr>
          <a:xfrm flipH="1" flipV="1">
            <a:off x="10226433" y="2987429"/>
            <a:ext cx="961291" cy="3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7DEAC53-A89F-4360-B423-6E48BA053711}"/>
              </a:ext>
            </a:extLst>
          </p:cNvPr>
          <p:cNvSpPr txBox="1"/>
          <p:nvPr/>
        </p:nvSpPr>
        <p:spPr>
          <a:xfrm>
            <a:off x="3122246" y="396631"/>
            <a:ext cx="3495429"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Lincoln County Deaths due to Opioid Overdoses from 2013-2017, rate is 17.88 per 100,000</a:t>
            </a:r>
          </a:p>
        </p:txBody>
      </p:sp>
    </p:spTree>
    <p:extLst>
      <p:ext uri="{BB962C8B-B14F-4D97-AF65-F5344CB8AC3E}">
        <p14:creationId xmlns:p14="http://schemas.microsoft.com/office/powerpoint/2010/main" val="689755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03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0F109-553E-4FB6-998B-9672DBFF470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600" b="1">
                <a:solidFill>
                  <a:srgbClr val="FFFFFF"/>
                </a:solidFill>
                <a:cs typeface="Calibri Light"/>
              </a:rPr>
              <a:t>Rate of Opioid Overdose Deaths of Lincoln County </a:t>
            </a:r>
            <a:endParaRPr lang="en-US" sz="2600" b="1" kern="1200">
              <a:solidFill>
                <a:srgbClr val="FFFFFF"/>
              </a:solidFill>
              <a:latin typeface="+mj-lt"/>
              <a:ea typeface="+mj-ea"/>
              <a:cs typeface="+mj-cs"/>
            </a:endParaRPr>
          </a:p>
        </p:txBody>
      </p:sp>
      <p:graphicFrame>
        <p:nvGraphicFramePr>
          <p:cNvPr id="6" name="Chart 5"/>
          <p:cNvGraphicFramePr>
            <a:graphicFrameLocks/>
          </p:cNvGraphicFramePr>
          <p:nvPr>
            <p:extLst>
              <p:ext uri="{D42A27DB-BD31-4B8C-83A1-F6EECF244321}">
                <p14:modId xmlns:p14="http://schemas.microsoft.com/office/powerpoint/2010/main" val="3909425992"/>
              </p:ext>
            </p:extLst>
          </p:nvPr>
        </p:nvGraphicFramePr>
        <p:xfrm>
          <a:off x="3809999" y="552203"/>
          <a:ext cx="7489371" cy="59614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1560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555631" y="1441938"/>
            <a:ext cx="7080738" cy="3974124"/>
          </a:xfrm>
        </p:spPr>
        <p:txBody>
          <a:bodyPr vert="horz" lIns="91440" tIns="45720" rIns="91440" bIns="45720" rtlCol="0">
            <a:normAutofit/>
          </a:bodyPr>
          <a:lstStyle/>
          <a:p>
            <a:pPr algn="ctr"/>
            <a:r>
              <a:rPr lang="en-US" sz="5400">
                <a:solidFill>
                  <a:schemeClr val="bg1">
                    <a:lumMod val="95000"/>
                    <a:lumOff val="5000"/>
                  </a:schemeClr>
                </a:solidFill>
              </a:rPr>
              <a:t>What does the Opioid Epidemic Look like in Lincoln County?</a:t>
            </a:r>
            <a:endParaRPr lang="en-US" sz="5400">
              <a:solidFill>
                <a:schemeClr val="bg1">
                  <a:lumMod val="95000"/>
                  <a:lumOff val="5000"/>
                </a:schemeClr>
              </a:solidFill>
              <a:cs typeface="Calibri Light"/>
            </a:endParaRPr>
          </a:p>
        </p:txBody>
      </p:sp>
    </p:spTree>
    <p:extLst>
      <p:ext uri="{BB962C8B-B14F-4D97-AF65-F5344CB8AC3E}">
        <p14:creationId xmlns:p14="http://schemas.microsoft.com/office/powerpoint/2010/main" val="139460817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751AD-6137-4224-ACE1-E55F33F751C8}"/>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Summary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C1C95DC-2BBB-4906-BFFA-F24AE3593B48}"/>
              </a:ext>
            </a:extLst>
          </p:cNvPr>
          <p:cNvSpPr txBox="1"/>
          <p:nvPr/>
        </p:nvSpPr>
        <p:spPr>
          <a:xfrm>
            <a:off x="4976031" y="2831622"/>
            <a:ext cx="6377769" cy="278114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marL="628650" indent="-571500">
              <a:lnSpc>
                <a:spcPct val="90000"/>
              </a:lnSpc>
              <a:spcAft>
                <a:spcPts val="600"/>
              </a:spcAft>
              <a:buFont typeface="Arial"/>
              <a:buChar char="•"/>
            </a:pPr>
            <a:r>
              <a:rPr lang="en-US" sz="3800">
                <a:cs typeface="Calibri"/>
              </a:rPr>
              <a:t>Our residents are dying.</a:t>
            </a:r>
            <a:endParaRPr lang="en-US"/>
          </a:p>
          <a:p>
            <a:pPr marL="628650" indent="-571500">
              <a:lnSpc>
                <a:spcPct val="90000"/>
              </a:lnSpc>
              <a:spcAft>
                <a:spcPts val="600"/>
              </a:spcAft>
              <a:buFont typeface="Arial"/>
              <a:buChar char="•"/>
            </a:pPr>
            <a:r>
              <a:rPr lang="en-US" sz="3800">
                <a:cs typeface="Calibri"/>
              </a:rPr>
              <a:t>Lincoln County mothers, babies, and youth are being affected every day.</a:t>
            </a:r>
          </a:p>
          <a:p>
            <a:pPr marL="628650" indent="-571500">
              <a:lnSpc>
                <a:spcPct val="90000"/>
              </a:lnSpc>
              <a:spcAft>
                <a:spcPts val="600"/>
              </a:spcAft>
              <a:buFont typeface="Arial"/>
              <a:buChar char="•"/>
            </a:pPr>
            <a:r>
              <a:rPr lang="en-US" sz="3800">
                <a:cs typeface="Calibri"/>
              </a:rPr>
              <a:t>Continued trend upward.</a:t>
            </a:r>
          </a:p>
          <a:p>
            <a:pPr marL="57150">
              <a:lnSpc>
                <a:spcPct val="90000"/>
              </a:lnSpc>
              <a:spcAft>
                <a:spcPts val="600"/>
              </a:spcAft>
            </a:pPr>
            <a:endParaRPr lang="en-US" sz="3400">
              <a:cs typeface="Calibri"/>
            </a:endParaRP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endParaRPr lang="en-US" sz="2400"/>
          </a:p>
          <a:p>
            <a:pPr marL="57150">
              <a:lnSpc>
                <a:spcPct val="90000"/>
              </a:lnSpc>
              <a:spcAft>
                <a:spcPts val="600"/>
              </a:spcAft>
            </a:pPr>
            <a:endParaRPr lang="en-US" sz="2400"/>
          </a:p>
        </p:txBody>
      </p:sp>
    </p:spTree>
    <p:extLst>
      <p:ext uri="{BB962C8B-B14F-4D97-AF65-F5344CB8AC3E}">
        <p14:creationId xmlns:p14="http://schemas.microsoft.com/office/powerpoint/2010/main" val="1533927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chor="ctr">
            <a:normAutofit/>
          </a:bodyPr>
          <a:lstStyle/>
          <a:p>
            <a:pPr algn="ctr"/>
            <a:r>
              <a:rPr lang="en-US" sz="4800" b="1">
                <a:solidFill>
                  <a:srgbClr val="FFFFFF"/>
                </a:solidFill>
              </a:rPr>
              <a:t>Have Any Data to Share?</a:t>
            </a:r>
            <a:endParaRPr lang="en-US" sz="4800" b="1">
              <a:solidFill>
                <a:srgbClr val="FFFFFF"/>
              </a:solidFill>
              <a:cs typeface="Calibri Light"/>
            </a:endParaRPr>
          </a:p>
        </p:txBody>
      </p:sp>
      <p:graphicFrame>
        <p:nvGraphicFramePr>
          <p:cNvPr id="7" name="TextBox 2">
            <a:extLst>
              <a:ext uri="{FF2B5EF4-FFF2-40B4-BE49-F238E27FC236}">
                <a16:creationId xmlns:a16="http://schemas.microsoft.com/office/drawing/2014/main" id="{5E8F9612-28FA-428E-8DC1-923FD3C19959}"/>
              </a:ext>
            </a:extLst>
          </p:cNvPr>
          <p:cNvGraphicFramePr/>
          <p:nvPr>
            <p:extLst>
              <p:ext uri="{D42A27DB-BD31-4B8C-83A1-F6EECF244321}">
                <p14:modId xmlns:p14="http://schemas.microsoft.com/office/powerpoint/2010/main" val="150056812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9883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84375E-04E6-4854-A3B1-964253DC9EDA}"/>
              </a:ext>
            </a:extLst>
          </p:cNvPr>
          <p:cNvSpPr>
            <a:spLocks noGrp="1"/>
          </p:cNvSpPr>
          <p:nvPr>
            <p:ph type="title"/>
          </p:nvPr>
        </p:nvSpPr>
        <p:spPr>
          <a:xfrm>
            <a:off x="684335" y="1143489"/>
            <a:ext cx="3632932" cy="4962524"/>
          </a:xfrm>
        </p:spPr>
        <p:txBody>
          <a:bodyPr vert="horz" lIns="91440" tIns="45720" rIns="91440" bIns="45720" rtlCol="0">
            <a:normAutofit/>
          </a:bodyPr>
          <a:lstStyle/>
          <a:p>
            <a:pPr algn="ctr"/>
            <a:r>
              <a:rPr lang="en-US" sz="4000" b="1">
                <a:solidFill>
                  <a:schemeClr val="bg1"/>
                </a:solidFill>
                <a:cs typeface="Calibri Light"/>
              </a:rPr>
              <a:t>Contact Information</a:t>
            </a:r>
            <a:endParaRPr lang="en-US" sz="3100" b="1">
              <a:solidFill>
                <a:schemeClr val="bg1"/>
              </a:solidFill>
              <a:cs typeface="Calibri Light"/>
            </a:endParaRPr>
          </a:p>
          <a:p>
            <a:pPr algn="ctr"/>
            <a:r>
              <a:rPr lang="en-US" sz="2000">
                <a:solidFill>
                  <a:schemeClr val="bg1"/>
                </a:solidFill>
                <a:cs typeface="Calibri Light"/>
              </a:rPr>
              <a:t> </a:t>
            </a:r>
            <a:br>
              <a:rPr lang="en-US" sz="2000">
                <a:cs typeface="Calibri Light"/>
              </a:rPr>
            </a:br>
            <a:endParaRPr lang="en-US" sz="2000">
              <a:solidFill>
                <a:schemeClr val="bg1"/>
              </a:solidFill>
              <a:cs typeface="Calibri Light"/>
            </a:endParaRPr>
          </a:p>
        </p:txBody>
      </p:sp>
      <p:sp>
        <p:nvSpPr>
          <p:cNvPr id="10" name="TextBox 9">
            <a:extLst>
              <a:ext uri="{FF2B5EF4-FFF2-40B4-BE49-F238E27FC236}">
                <a16:creationId xmlns:a16="http://schemas.microsoft.com/office/drawing/2014/main" id="{235513A2-FC02-46CA-A369-2E547D498562}"/>
              </a:ext>
            </a:extLst>
          </p:cNvPr>
          <p:cNvSpPr txBox="1"/>
          <p:nvPr/>
        </p:nvSpPr>
        <p:spPr>
          <a:xfrm>
            <a:off x="5076337" y="306998"/>
            <a:ext cx="6648938" cy="59400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000" b="1">
              <a:cs typeface="Calibri"/>
            </a:endParaRPr>
          </a:p>
          <a:p>
            <a:endParaRPr lang="en-US" sz="4000">
              <a:cs typeface="Calibri"/>
            </a:endParaRPr>
          </a:p>
          <a:p>
            <a:r>
              <a:rPr lang="en-US" sz="2000"/>
              <a:t>Genevieve Weseman, MPH</a:t>
            </a:r>
          </a:p>
          <a:p>
            <a:r>
              <a:rPr lang="en-US" sz="2000"/>
              <a:t>Lincoln County Health Department       </a:t>
            </a:r>
          </a:p>
          <a:p>
            <a:r>
              <a:rPr lang="en-US" sz="2000"/>
              <a:t>Emergency Planner &amp; Surveillance Specialist     </a:t>
            </a:r>
          </a:p>
          <a:p>
            <a:r>
              <a:rPr lang="en-US" sz="2000"/>
              <a:t>Phone: (636)-528-6117 Ext. 408</a:t>
            </a:r>
          </a:p>
          <a:p>
            <a:r>
              <a:rPr lang="en-US" sz="2000" u="sng">
                <a:hlinkClick r:id="rId3"/>
              </a:rPr>
              <a:t>Genevieve.Weseman@lchdmo.org</a:t>
            </a:r>
            <a:endParaRPr lang="en-US" sz="2000"/>
          </a:p>
          <a:p>
            <a:r>
              <a:rPr lang="en-US" sz="2000" u="sng">
                <a:hlinkClick r:id="rId4"/>
              </a:rPr>
              <a:t>www.lchdmo.org</a:t>
            </a:r>
            <a:endParaRPr lang="en-US" sz="2000"/>
          </a:p>
          <a:p>
            <a:endParaRPr lang="en-US" sz="2000">
              <a:cs typeface="Calibri"/>
            </a:endParaRPr>
          </a:p>
          <a:p>
            <a:r>
              <a:rPr lang="en-US" sz="2000">
                <a:cs typeface="Calibri"/>
              </a:rPr>
              <a:t>Jackie Decoster, MPH Candidate</a:t>
            </a:r>
          </a:p>
          <a:p>
            <a:r>
              <a:rPr lang="en-US" sz="2000"/>
              <a:t>Lincoln County Health Department       </a:t>
            </a:r>
          </a:p>
          <a:p>
            <a:r>
              <a:rPr lang="en-US" sz="2000"/>
              <a:t>Public Health Intern     </a:t>
            </a:r>
          </a:p>
          <a:p>
            <a:r>
              <a:rPr lang="en-US" sz="2000"/>
              <a:t>Phone: (817)-675-8889</a:t>
            </a:r>
            <a:endParaRPr lang="en-US" sz="2000">
              <a:cs typeface="Calibri"/>
            </a:endParaRPr>
          </a:p>
          <a:p>
            <a:r>
              <a:rPr lang="en-US" sz="2000">
                <a:cs typeface="Calibri"/>
                <a:hlinkClick r:id="rId5"/>
              </a:rPr>
              <a:t>Decosj@lchdmo.org</a:t>
            </a:r>
            <a:endParaRPr lang="en-US" sz="2000">
              <a:cs typeface="Calibri"/>
            </a:endParaRPr>
          </a:p>
          <a:p>
            <a:endParaRPr lang="en-US" sz="2000">
              <a:solidFill>
                <a:schemeClr val="accent1"/>
              </a:solidFill>
              <a:cs typeface="Calibri"/>
            </a:endParaRPr>
          </a:p>
          <a:p>
            <a:endParaRPr lang="en-US" sz="2000">
              <a:solidFill>
                <a:srgbClr val="4472C4"/>
              </a:solidFill>
              <a:cs typeface="Calibri"/>
            </a:endParaRPr>
          </a:p>
          <a:p>
            <a:endParaRPr lang="en-US" sz="2000">
              <a:cs typeface="Calibri"/>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02976" y="339062"/>
            <a:ext cx="4474298" cy="804427"/>
          </a:xfrm>
          <a:prstGeom prst="rect">
            <a:avLst/>
          </a:prstGeom>
        </p:spPr>
      </p:pic>
    </p:spTree>
    <p:extLst>
      <p:ext uri="{BB962C8B-B14F-4D97-AF65-F5344CB8AC3E}">
        <p14:creationId xmlns:p14="http://schemas.microsoft.com/office/powerpoint/2010/main" val="1444471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302C6E-10A3-4AFA-A643-AF45A9EFCEC5}"/>
              </a:ext>
            </a:extLst>
          </p:cNvPr>
          <p:cNvSpPr>
            <a:spLocks noGrp="1"/>
          </p:cNvSpPr>
          <p:nvPr>
            <p:ph type="title"/>
          </p:nvPr>
        </p:nvSpPr>
        <p:spPr>
          <a:xfrm>
            <a:off x="2555631" y="1441938"/>
            <a:ext cx="7080738" cy="3974124"/>
          </a:xfrm>
        </p:spPr>
        <p:txBody>
          <a:bodyPr>
            <a:normAutofit/>
          </a:bodyPr>
          <a:lstStyle/>
          <a:p>
            <a:pPr algn="ctr"/>
            <a:r>
              <a:rPr lang="en-US" sz="7200">
                <a:solidFill>
                  <a:schemeClr val="bg1">
                    <a:lumMod val="95000"/>
                    <a:lumOff val="5000"/>
                  </a:schemeClr>
                </a:solidFill>
                <a:cs typeface="Calibri Light"/>
              </a:rPr>
              <a:t>Questions?</a:t>
            </a:r>
          </a:p>
        </p:txBody>
      </p:sp>
    </p:spTree>
    <p:extLst>
      <p:ext uri="{BB962C8B-B14F-4D97-AF65-F5344CB8AC3E}">
        <p14:creationId xmlns:p14="http://schemas.microsoft.com/office/powerpoint/2010/main" val="111018071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F302C6E-10A3-4AFA-A643-AF45A9EFCEC5}"/>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a:solidFill>
                  <a:srgbClr val="FFFFFF"/>
                </a:solidFill>
              </a:rPr>
              <a:t>Thank you! </a:t>
            </a:r>
            <a:endParaRPr lang="en-US" sz="7200">
              <a:solidFill>
                <a:schemeClr val="bg1">
                  <a:lumMod val="95000"/>
                  <a:lumOff val="5000"/>
                </a:schemeClr>
              </a:solidFill>
              <a:cs typeface="Calibri Light"/>
            </a:endParaRPr>
          </a:p>
        </p:txBody>
      </p:sp>
    </p:spTree>
    <p:extLst>
      <p:ext uri="{BB962C8B-B14F-4D97-AF65-F5344CB8AC3E}">
        <p14:creationId xmlns:p14="http://schemas.microsoft.com/office/powerpoint/2010/main" val="2458283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63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94B86-6E4F-45F7-90C3-2164C54254F7}"/>
              </a:ext>
            </a:extLst>
          </p:cNvPr>
          <p:cNvSpPr>
            <a:spLocks noGrp="1"/>
          </p:cNvSpPr>
          <p:nvPr>
            <p:ph type="title"/>
          </p:nvPr>
        </p:nvSpPr>
        <p:spPr>
          <a:xfrm>
            <a:off x="663171"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pPr algn="ctr"/>
            <a:br>
              <a:rPr lang="en-US" sz="2000" b="1">
                <a:cs typeface="Calibri Light"/>
              </a:rPr>
            </a:br>
            <a:r>
              <a:rPr lang="en-US" sz="2000" b="1">
                <a:solidFill>
                  <a:schemeClr val="bg1"/>
                </a:solidFill>
                <a:cs typeface="Calibri Light"/>
              </a:rPr>
              <a:t>Lincoln County ER visits due to Opioid Misuse rate from</a:t>
            </a:r>
            <a:br>
              <a:rPr lang="en-US" sz="2000" b="1">
                <a:solidFill>
                  <a:schemeClr val="bg1"/>
                </a:solidFill>
                <a:cs typeface="Calibri Light"/>
              </a:rPr>
            </a:br>
            <a:r>
              <a:rPr lang="en-US" sz="2000" b="1">
                <a:solidFill>
                  <a:schemeClr val="bg1"/>
                </a:solidFill>
                <a:cs typeface="Calibri Light"/>
              </a:rPr>
              <a:t> 2012-2016 was 1.71 per 1,000 people </a:t>
            </a:r>
            <a:endParaRPr lang="en-US" sz="2000">
              <a:solidFill>
                <a:schemeClr val="bg1"/>
              </a:solidFill>
              <a:cs typeface="Calibri Light"/>
            </a:endParaRPr>
          </a:p>
          <a:p>
            <a:pPr algn="ctr"/>
            <a:endParaRPr lang="en-US" sz="2000">
              <a:solidFill>
                <a:schemeClr val="bg1"/>
              </a:solidFill>
              <a:cs typeface="Calibri Light"/>
            </a:endParaRPr>
          </a:p>
        </p:txBody>
      </p:sp>
      <p:pic>
        <p:nvPicPr>
          <p:cNvPr id="4" name="Picture 4" descr="A close up of text on a white background&#10;&#10;Description generated with high confidence">
            <a:extLst>
              <a:ext uri="{FF2B5EF4-FFF2-40B4-BE49-F238E27FC236}">
                <a16:creationId xmlns:a16="http://schemas.microsoft.com/office/drawing/2014/main" id="{1A24D924-DC50-4EF0-8150-8B92B7CAFD1D}"/>
              </a:ext>
            </a:extLst>
          </p:cNvPr>
          <p:cNvPicPr>
            <a:picLocks noChangeAspect="1"/>
          </p:cNvPicPr>
          <p:nvPr/>
        </p:nvPicPr>
        <p:blipFill rotWithShape="1">
          <a:blip r:embed="rId3"/>
          <a:srcRect l="9148" r="32017" b="277"/>
          <a:stretch/>
        </p:blipFill>
        <p:spPr>
          <a:xfrm>
            <a:off x="3477047" y="316567"/>
            <a:ext cx="4901757" cy="6231079"/>
          </a:xfrm>
          <a:prstGeom prst="rect">
            <a:avLst/>
          </a:prstGeom>
        </p:spPr>
      </p:pic>
      <p:sp>
        <p:nvSpPr>
          <p:cNvPr id="6" name="TextBox 5">
            <a:extLst>
              <a:ext uri="{FF2B5EF4-FFF2-40B4-BE49-F238E27FC236}">
                <a16:creationId xmlns:a16="http://schemas.microsoft.com/office/drawing/2014/main" id="{8A9B1B7A-0F10-4973-971E-B4A6024A8644}"/>
              </a:ext>
            </a:extLst>
          </p:cNvPr>
          <p:cNvSpPr txBox="1"/>
          <p:nvPr/>
        </p:nvSpPr>
        <p:spPr>
          <a:xfrm>
            <a:off x="3356708" y="406400"/>
            <a:ext cx="2743199"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a:cs typeface="Calibri"/>
            </a:endParaRPr>
          </a:p>
        </p:txBody>
      </p:sp>
      <p:cxnSp>
        <p:nvCxnSpPr>
          <p:cNvPr id="7" name="Straight Arrow Connector 6">
            <a:extLst>
              <a:ext uri="{FF2B5EF4-FFF2-40B4-BE49-F238E27FC236}">
                <a16:creationId xmlns:a16="http://schemas.microsoft.com/office/drawing/2014/main" id="{E41E403C-662E-4903-89C7-864A3FF9C9AC}"/>
              </a:ext>
            </a:extLst>
          </p:cNvPr>
          <p:cNvCxnSpPr/>
          <p:nvPr/>
        </p:nvCxnSpPr>
        <p:spPr>
          <a:xfrm flipH="1" flipV="1">
            <a:off x="6994594" y="2940360"/>
            <a:ext cx="961291" cy="3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4">
            <a:extLst>
              <a:ext uri="{FF2B5EF4-FFF2-40B4-BE49-F238E27FC236}">
                <a16:creationId xmlns:a16="http://schemas.microsoft.com/office/drawing/2014/main" id="{67B34793-F179-4A05-8EEE-EA85871F7465}"/>
              </a:ext>
            </a:extLst>
          </p:cNvPr>
          <p:cNvSpPr txBox="1"/>
          <p:nvPr/>
        </p:nvSpPr>
        <p:spPr>
          <a:xfrm>
            <a:off x="8593015" y="364978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5" name="Picture 15" descr="A screenshot of a cell phone&#10;&#10;Description generated with very high confidence">
            <a:extLst>
              <a:ext uri="{FF2B5EF4-FFF2-40B4-BE49-F238E27FC236}">
                <a16:creationId xmlns:a16="http://schemas.microsoft.com/office/drawing/2014/main" id="{F712A75F-6443-4038-93E6-F3556973DF40}"/>
              </a:ext>
            </a:extLst>
          </p:cNvPr>
          <p:cNvPicPr>
            <a:picLocks noChangeAspect="1"/>
          </p:cNvPicPr>
          <p:nvPr/>
        </p:nvPicPr>
        <p:blipFill>
          <a:blip r:embed="rId4"/>
          <a:stretch>
            <a:fillRect/>
          </a:stretch>
        </p:blipFill>
        <p:spPr>
          <a:xfrm>
            <a:off x="8593015" y="2262708"/>
            <a:ext cx="3358661" cy="2781968"/>
          </a:xfrm>
          <a:prstGeom prst="rect">
            <a:avLst/>
          </a:prstGeom>
        </p:spPr>
      </p:pic>
      <p:cxnSp>
        <p:nvCxnSpPr>
          <p:cNvPr id="13" name="Straight Arrow Connector 12">
            <a:extLst>
              <a:ext uri="{FF2B5EF4-FFF2-40B4-BE49-F238E27FC236}">
                <a16:creationId xmlns:a16="http://schemas.microsoft.com/office/drawing/2014/main" id="{E41E403C-662E-4903-89C7-864A3FF9C9AC}"/>
              </a:ext>
            </a:extLst>
          </p:cNvPr>
          <p:cNvCxnSpPr/>
          <p:nvPr/>
        </p:nvCxnSpPr>
        <p:spPr>
          <a:xfrm>
            <a:off x="8193974" y="4527355"/>
            <a:ext cx="480951" cy="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656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hart 4"/>
          <p:cNvGraphicFramePr>
            <a:graphicFrameLocks/>
          </p:cNvGraphicFramePr>
          <p:nvPr>
            <p:extLst>
              <p:ext uri="{D42A27DB-BD31-4B8C-83A1-F6EECF244321}">
                <p14:modId xmlns:p14="http://schemas.microsoft.com/office/powerpoint/2010/main" val="2941809213"/>
              </p:ext>
            </p:extLst>
          </p:nvPr>
        </p:nvGraphicFramePr>
        <p:xfrm>
          <a:off x="1401288" y="552203"/>
          <a:ext cx="9797143" cy="58257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0137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1458547928"/>
              </p:ext>
            </p:extLst>
          </p:nvPr>
        </p:nvGraphicFramePr>
        <p:xfrm>
          <a:off x="623453" y="59377"/>
          <a:ext cx="10990613" cy="67451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0530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84375E-04E6-4854-A3B1-964253DC9EDA}"/>
              </a:ext>
            </a:extLst>
          </p:cNvPr>
          <p:cNvSpPr>
            <a:spLocks noGrp="1"/>
          </p:cNvSpPr>
          <p:nvPr>
            <p:ph type="title"/>
          </p:nvPr>
        </p:nvSpPr>
        <p:spPr>
          <a:xfrm>
            <a:off x="458348" y="742951"/>
            <a:ext cx="3944841" cy="4962524"/>
          </a:xfrm>
        </p:spPr>
        <p:txBody>
          <a:bodyPr vert="horz" lIns="91440" tIns="45720" rIns="91440" bIns="45720" rtlCol="0">
            <a:normAutofit/>
          </a:bodyPr>
          <a:lstStyle/>
          <a:p>
            <a:pPr algn="ctr"/>
            <a:r>
              <a:rPr lang="en-US" sz="3400">
                <a:solidFill>
                  <a:srgbClr val="FFFFFF"/>
                </a:solidFill>
                <a:cs typeface="Calibri Light"/>
              </a:rPr>
              <a:t> Non-Heroin misuse accounted for  </a:t>
            </a:r>
            <a:br>
              <a:rPr lang="en-US" sz="3400">
                <a:cs typeface="Calibri Light"/>
              </a:rPr>
            </a:br>
            <a:r>
              <a:rPr lang="en-US" sz="3400" b="1">
                <a:solidFill>
                  <a:srgbClr val="FFFFFF"/>
                </a:solidFill>
                <a:cs typeface="Calibri Light"/>
              </a:rPr>
              <a:t>80%</a:t>
            </a:r>
            <a:r>
              <a:rPr lang="en-US" sz="3400">
                <a:solidFill>
                  <a:srgbClr val="FFFFFF"/>
                </a:solidFill>
                <a:cs typeface="Calibri Light"/>
              </a:rPr>
              <a:t> of all opioid misuse Emergency Room visits in Lincoln County, for the period from 2013-2017</a:t>
            </a:r>
          </a:p>
        </p:txBody>
      </p:sp>
      <p:graphicFrame>
        <p:nvGraphicFramePr>
          <p:cNvPr id="5" name="Chart 4"/>
          <p:cNvGraphicFramePr>
            <a:graphicFrameLocks/>
          </p:cNvGraphicFramePr>
          <p:nvPr>
            <p:extLst>
              <p:ext uri="{D42A27DB-BD31-4B8C-83A1-F6EECF244321}">
                <p14:modId xmlns:p14="http://schemas.microsoft.com/office/powerpoint/2010/main" val="2570735575"/>
              </p:ext>
            </p:extLst>
          </p:nvPr>
        </p:nvGraphicFramePr>
        <p:xfrm>
          <a:off x="5181599" y="968267"/>
          <a:ext cx="6402780" cy="49397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9461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032D0D-AA9A-468B-9C73-0DFF3410788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4000" b="1">
                <a:solidFill>
                  <a:srgbClr val="FFFFFF"/>
                </a:solidFill>
                <a:cs typeface="Calibri Light"/>
              </a:rPr>
              <a:t>Hospital care </a:t>
            </a:r>
          </a:p>
        </p:txBody>
      </p:sp>
      <p:graphicFrame>
        <p:nvGraphicFramePr>
          <p:cNvPr id="7" name="Chart 6"/>
          <p:cNvGraphicFramePr>
            <a:graphicFrameLocks/>
          </p:cNvGraphicFramePr>
          <p:nvPr>
            <p:extLst>
              <p:ext uri="{D42A27DB-BD31-4B8C-83A1-F6EECF244321}">
                <p14:modId xmlns:p14="http://schemas.microsoft.com/office/powerpoint/2010/main" val="751992594"/>
              </p:ext>
            </p:extLst>
          </p:nvPr>
        </p:nvGraphicFramePr>
        <p:xfrm>
          <a:off x="3809999" y="1080655"/>
          <a:ext cx="7560624" cy="41741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250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0D0BD-99A8-4011-8BC0-0731E656F798}"/>
              </a:ext>
            </a:extLst>
          </p:cNvPr>
          <p:cNvSpPr>
            <a:spLocks noGrp="1"/>
          </p:cNvSpPr>
          <p:nvPr>
            <p:ph type="title"/>
          </p:nvPr>
        </p:nvSpPr>
        <p:spPr>
          <a:xfrm>
            <a:off x="595897" y="729583"/>
            <a:ext cx="3810835" cy="4962524"/>
          </a:xfrm>
        </p:spPr>
        <p:txBody>
          <a:bodyPr vert="horz" lIns="91440" tIns="45720" rIns="91440" bIns="45720" rtlCol="0">
            <a:normAutofit fontScale="90000"/>
          </a:bodyPr>
          <a:lstStyle/>
          <a:p>
            <a:pPr algn="ctr"/>
            <a:r>
              <a:rPr lang="en-US" sz="3700">
                <a:solidFill>
                  <a:srgbClr val="FFFFFF"/>
                </a:solidFill>
                <a:cs typeface="Calibri Light"/>
              </a:rPr>
              <a:t>Between July 1, 2015 &amp; June 30, 2016 </a:t>
            </a:r>
            <a:br>
              <a:rPr lang="en-US" sz="3700">
                <a:solidFill>
                  <a:srgbClr val="FFFFFF"/>
                </a:solidFill>
                <a:cs typeface="Calibri Light"/>
              </a:rPr>
            </a:br>
            <a:r>
              <a:rPr lang="en-US" sz="3700" b="1">
                <a:solidFill>
                  <a:srgbClr val="FFFFFF"/>
                </a:solidFill>
                <a:cs typeface="Calibri Light"/>
              </a:rPr>
              <a:t>78</a:t>
            </a:r>
            <a:r>
              <a:rPr lang="en-US" sz="3700">
                <a:solidFill>
                  <a:srgbClr val="FFFFFF"/>
                </a:solidFill>
                <a:cs typeface="Calibri Light"/>
              </a:rPr>
              <a:t> people were treated for substance abuse disorder due to Heroin from Lincoln County. </a:t>
            </a:r>
            <a:endParaRPr lang="en-US" sz="3700" kern="1200">
              <a:solidFill>
                <a:srgbClr val="FFFFFF"/>
              </a:solidFill>
              <a:latin typeface="+mj-lt"/>
              <a:cs typeface="Calibri Light"/>
            </a:endParaRPr>
          </a:p>
        </p:txBody>
      </p:sp>
      <p:sp>
        <p:nvSpPr>
          <p:cNvPr id="5" name="TextBox 4">
            <a:extLst>
              <a:ext uri="{FF2B5EF4-FFF2-40B4-BE49-F238E27FC236}">
                <a16:creationId xmlns:a16="http://schemas.microsoft.com/office/drawing/2014/main" id="{8618CBC3-A90A-48F9-BAB0-01563F349C66}"/>
              </a:ext>
            </a:extLst>
          </p:cNvPr>
          <p:cNvSpPr txBox="1"/>
          <p:nvPr/>
        </p:nvSpPr>
        <p:spPr>
          <a:xfrm>
            <a:off x="5094539" y="308643"/>
            <a:ext cx="6860672"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cs typeface="Calibri"/>
              </a:rPr>
              <a:t>Lincoln County Substance Use Treatment</a:t>
            </a:r>
            <a:endParaRPr lang="en-US"/>
          </a:p>
        </p:txBody>
      </p:sp>
      <p:pic>
        <p:nvPicPr>
          <p:cNvPr id="6" name="Picture 5"/>
          <p:cNvPicPr/>
          <p:nvPr/>
        </p:nvPicPr>
        <p:blipFill>
          <a:blip r:embed="rId3" cstate="print"/>
          <a:stretch>
            <a:fillRect/>
          </a:stretch>
        </p:blipFill>
        <p:spPr>
          <a:xfrm>
            <a:off x="4993451" y="1908958"/>
            <a:ext cx="7012502" cy="4040580"/>
          </a:xfrm>
          <a:prstGeom prst="rect">
            <a:avLst/>
          </a:prstGeom>
        </p:spPr>
      </p:pic>
    </p:spTree>
    <p:extLst>
      <p:ext uri="{BB962C8B-B14F-4D97-AF65-F5344CB8AC3E}">
        <p14:creationId xmlns:p14="http://schemas.microsoft.com/office/powerpoint/2010/main" val="15960650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TotalTime>
  <Words>3249</Words>
  <Application>Microsoft Office PowerPoint</Application>
  <PresentationFormat>Widescreen</PresentationFormat>
  <Paragraphs>282</Paragraphs>
  <Slides>34</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Arial,Sans-Serif</vt:lpstr>
      <vt:lpstr>Calibri</vt:lpstr>
      <vt:lpstr>Calibri Light</vt:lpstr>
      <vt:lpstr>office theme</vt:lpstr>
      <vt:lpstr>Lincoln County Opioid Data</vt:lpstr>
      <vt:lpstr>PowerPoint Presentation</vt:lpstr>
      <vt:lpstr>What does the Opioid Epidemic Look like in Lincoln County?</vt:lpstr>
      <vt:lpstr> Lincoln County ER visits due to Opioid Misuse rate from  2012-2016 was 1.71 per 1,000 people  </vt:lpstr>
      <vt:lpstr>PowerPoint Presentation</vt:lpstr>
      <vt:lpstr>PowerPoint Presentation</vt:lpstr>
      <vt:lpstr> Non-Heroin misuse accounted for   80% of all opioid misuse Emergency Room visits in Lincoln County, for the period from 2013-2017</vt:lpstr>
      <vt:lpstr>Hospital care </vt:lpstr>
      <vt:lpstr>Between July 1, 2015 &amp; June 30, 2016  78 people were treated for substance abuse disorder due to Heroin from Lincoln County. </vt:lpstr>
      <vt:lpstr>Pregnancy &amp; Youth</vt:lpstr>
      <vt:lpstr>Opioid Use &amp; Pregnancy ___________ </vt:lpstr>
      <vt:lpstr>Missouri Neonatal Abstinence Syndrome</vt:lpstr>
      <vt:lpstr>Lincoln County Neonatal Abstinence Syndrome</vt:lpstr>
      <vt:lpstr>Perceptions of Drug Use in School-Age Children</vt:lpstr>
      <vt:lpstr>2018 Missouri Student Survey Lincoln County</vt:lpstr>
      <vt:lpstr>PowerPoint Presentation</vt:lpstr>
      <vt:lpstr>Juvenile Drug Offenses</vt:lpstr>
      <vt:lpstr>Opioid Use &amp; the Law</vt:lpstr>
      <vt:lpstr>Law Enforcement</vt:lpstr>
      <vt:lpstr>At What Cost?</vt:lpstr>
      <vt:lpstr>Medical Costs</vt:lpstr>
      <vt:lpstr>Medical Costs</vt:lpstr>
      <vt:lpstr>Narcan In 2018, Lincoln County Ambulance District (LCAD) responded to 64 calls on which Narcan was given, totaling 102 prefilled syringes.    </vt:lpstr>
      <vt:lpstr>Staff Time Cost</vt:lpstr>
      <vt:lpstr>Cost of NAS</vt:lpstr>
      <vt:lpstr>Human Cost</vt:lpstr>
      <vt:lpstr>Missouri Opioid Deaths trend from</vt:lpstr>
      <vt:lpstr>Opioid Deaths in Missouri by County </vt:lpstr>
      <vt:lpstr>Rate of Opioid Overdose Deaths of Lincoln County </vt:lpstr>
      <vt:lpstr>Summary</vt:lpstr>
      <vt:lpstr>Have Any Data to Share?</vt:lpstr>
      <vt:lpstr>Contact Information   </vt:lpstr>
      <vt:lpstr>Questions?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Genevieve Weseman</dc:creator>
  <cp:lastModifiedBy>Genevieve Weseman</cp:lastModifiedBy>
  <cp:revision>332</cp:revision>
  <dcterms:created xsi:type="dcterms:W3CDTF">2013-07-15T20:26:40Z</dcterms:created>
  <dcterms:modified xsi:type="dcterms:W3CDTF">2025-03-27T13:39:59Z</dcterms:modified>
</cp:coreProperties>
</file>